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  <p:sldMasterId id="2147483713" r:id="rId3"/>
    <p:sldMasterId id="2147483687" r:id="rId4"/>
    <p:sldMasterId id="2147483699" r:id="rId5"/>
    <p:sldMasterId id="2147483683" r:id="rId6"/>
  </p:sldMasterIdLst>
  <p:notesMasterIdLst>
    <p:notesMasterId r:id="rId74"/>
  </p:notesMasterIdLst>
  <p:handoutMasterIdLst>
    <p:handoutMasterId r:id="rId75"/>
  </p:handoutMasterIdLst>
  <p:sldIdLst>
    <p:sldId id="273" r:id="rId7"/>
    <p:sldId id="297" r:id="rId8"/>
    <p:sldId id="304" r:id="rId9"/>
    <p:sldId id="321" r:id="rId10"/>
    <p:sldId id="312" r:id="rId11"/>
    <p:sldId id="320" r:id="rId12"/>
    <p:sldId id="322" r:id="rId13"/>
    <p:sldId id="313" r:id="rId14"/>
    <p:sldId id="364" r:id="rId15"/>
    <p:sldId id="311" r:id="rId16"/>
    <p:sldId id="334" r:id="rId17"/>
    <p:sldId id="323" r:id="rId18"/>
    <p:sldId id="335" r:id="rId19"/>
    <p:sldId id="336" r:id="rId20"/>
    <p:sldId id="354" r:id="rId21"/>
    <p:sldId id="314" r:id="rId22"/>
    <p:sldId id="355" r:id="rId23"/>
    <p:sldId id="315" r:id="rId24"/>
    <p:sldId id="356" r:id="rId25"/>
    <p:sldId id="316" r:id="rId26"/>
    <p:sldId id="357" r:id="rId27"/>
    <p:sldId id="317" r:id="rId28"/>
    <p:sldId id="333" r:id="rId29"/>
    <p:sldId id="337" r:id="rId30"/>
    <p:sldId id="341" r:id="rId31"/>
    <p:sldId id="340" r:id="rId32"/>
    <p:sldId id="338" r:id="rId33"/>
    <p:sldId id="366" r:id="rId34"/>
    <p:sldId id="367" r:id="rId35"/>
    <p:sldId id="368" r:id="rId36"/>
    <p:sldId id="342" r:id="rId37"/>
    <p:sldId id="343" r:id="rId38"/>
    <p:sldId id="339" r:id="rId39"/>
    <p:sldId id="369" r:id="rId40"/>
    <p:sldId id="345" r:id="rId41"/>
    <p:sldId id="346" r:id="rId42"/>
    <p:sldId id="358" r:id="rId43"/>
    <p:sldId id="319" r:id="rId44"/>
    <p:sldId id="359" r:id="rId45"/>
    <p:sldId id="318" r:id="rId46"/>
    <p:sldId id="371" r:id="rId47"/>
    <p:sldId id="257" r:id="rId48"/>
    <p:sldId id="271" r:id="rId49"/>
    <p:sldId id="272" r:id="rId50"/>
    <p:sldId id="370" r:id="rId51"/>
    <p:sldId id="266" r:id="rId52"/>
    <p:sldId id="267" r:id="rId53"/>
    <p:sldId id="274" r:id="rId54"/>
    <p:sldId id="265" r:id="rId55"/>
    <p:sldId id="258" r:id="rId56"/>
    <p:sldId id="259" r:id="rId57"/>
    <p:sldId id="268" r:id="rId58"/>
    <p:sldId id="263" r:id="rId59"/>
    <p:sldId id="275" r:id="rId60"/>
    <p:sldId id="261" r:id="rId61"/>
    <p:sldId id="264" r:id="rId62"/>
    <p:sldId id="262" r:id="rId63"/>
    <p:sldId id="269" r:id="rId64"/>
    <p:sldId id="270" r:id="rId65"/>
    <p:sldId id="360" r:id="rId66"/>
    <p:sldId id="349" r:id="rId67"/>
    <p:sldId id="361" r:id="rId68"/>
    <p:sldId id="353" r:id="rId69"/>
    <p:sldId id="301" r:id="rId70"/>
    <p:sldId id="362" r:id="rId71"/>
    <p:sldId id="350" r:id="rId72"/>
    <p:sldId id="363" r:id="rId73"/>
  </p:sldIdLst>
  <p:sldSz cx="12193588" cy="6858000"/>
  <p:notesSz cx="6797675" cy="9926638"/>
  <p:defaultTextStyle>
    <a:defPPr>
      <a:defRPr lang="it-IT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8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E14"/>
    <a:srgbClr val="E30513"/>
    <a:srgbClr val="319C31"/>
    <a:srgbClr val="329C32"/>
    <a:srgbClr val="6F6F6E"/>
    <a:srgbClr val="ED9838"/>
    <a:srgbClr val="D9222A"/>
    <a:srgbClr val="C20E19"/>
    <a:srgbClr val="359B41"/>
    <a:srgbClr val="636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15" autoAdjust="0"/>
    <p:restoredTop sz="96405" autoAdjust="0"/>
  </p:normalViewPr>
  <p:slideViewPr>
    <p:cSldViewPr snapToGrid="0" snapToObjects="1">
      <p:cViewPr varScale="1">
        <p:scale>
          <a:sx n="126" d="100"/>
          <a:sy n="126" d="100"/>
        </p:scale>
        <p:origin x="752" y="200"/>
      </p:cViewPr>
      <p:guideLst>
        <p:guide orient="horz" pos="508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-3536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5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Srvac16\Promozione\XYLEXPO%202020\CONFERENZA%20STAMPA%2018%20FEBBRAIO%202020\Cartel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Srvac16\Promozione\XYLEXPO%202020\CONFERENZA%20STAMPA%2018%20FEBBRAIO%202020\Cartel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Foglio4!$V$98</c:f>
              <c:strCache>
                <c:ptCount val="1"/>
                <c:pt idx="0">
                  <c:v>World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Foglio4!$W$98</c:f>
              <c:numCache>
                <c:formatCode>General</c:formatCode>
                <c:ptCount val="1"/>
                <c:pt idx="0">
                  <c:v>86598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B0-4A54-8125-B8709E517027}"/>
            </c:ext>
          </c:extLst>
        </c:ser>
        <c:ser>
          <c:idx val="1"/>
          <c:order val="1"/>
          <c:tx>
            <c:strRef>
              <c:f>Foglio4!$V$99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Foglio4!$W$99</c:f>
              <c:numCache>
                <c:formatCode>General</c:formatCode>
                <c:ptCount val="1"/>
                <c:pt idx="0">
                  <c:v>21439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B0-4A54-8125-B8709E517027}"/>
            </c:ext>
          </c:extLst>
        </c:ser>
        <c:ser>
          <c:idx val="2"/>
          <c:order val="2"/>
          <c:tx>
            <c:strRef>
              <c:f>Foglio4!$V$100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Foglio4!$W$100</c:f>
              <c:numCache>
                <c:formatCode>General</c:formatCode>
                <c:ptCount val="1"/>
                <c:pt idx="0">
                  <c:v>14140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B0-4A54-8125-B8709E517027}"/>
            </c:ext>
          </c:extLst>
        </c:ser>
        <c:ser>
          <c:idx val="3"/>
          <c:order val="3"/>
          <c:tx>
            <c:strRef>
              <c:f>Foglio4!$V$101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rgbClr val="F59E14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Foglio4!$W$101</c:f>
              <c:numCache>
                <c:formatCode>General</c:formatCode>
                <c:ptCount val="1"/>
                <c:pt idx="0">
                  <c:v>3863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B0-4A54-8125-B8709E517027}"/>
            </c:ext>
          </c:extLst>
        </c:ser>
        <c:ser>
          <c:idx val="4"/>
          <c:order val="4"/>
          <c:tx>
            <c:strRef>
              <c:f>Foglio4!$V$102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Foglio4!$W$102</c:f>
              <c:numCache>
                <c:formatCode>General</c:formatCode>
                <c:ptCount val="1"/>
                <c:pt idx="0">
                  <c:v>1989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B0-4A54-8125-B8709E5170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7496608"/>
        <c:axId val="809605184"/>
      </c:barChart>
      <c:catAx>
        <c:axId val="697496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09605184"/>
        <c:crosses val="autoZero"/>
        <c:auto val="1"/>
        <c:lblAlgn val="ctr"/>
        <c:lblOffset val="100"/>
        <c:noMultiLvlLbl val="0"/>
      </c:catAx>
      <c:valAx>
        <c:axId val="80960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97496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96-422D-8150-047A6D77BAC8}"/>
                </c:ext>
              </c:extLst>
            </c:dLbl>
            <c:dLbl>
              <c:idx val="1"/>
              <c:layout>
                <c:manualLayout>
                  <c:x val="-8.3333333333333332E-3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96-422D-8150-047A6D77BA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Foglio2!$C$6:$C$7</c:f>
              <c:numCache>
                <c:formatCode>General</c:formatCode>
                <c:ptCount val="2"/>
                <c:pt idx="0">
                  <c:v>323.60000000000002</c:v>
                </c:pt>
                <c:pt idx="1">
                  <c:v>193.1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196-422D-8150-047A6D77BAC8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0925337632079971E-17"/>
                  <c:y val="0.13425925925925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96-422D-8150-047A6D77BAC8}"/>
                </c:ext>
              </c:extLst>
            </c:dLbl>
            <c:dLbl>
              <c:idx val="1"/>
              <c:layout>
                <c:manualLayout>
                  <c:x val="1.6666666666666691E-2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96-422D-8150-047A6D77BA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Foglio2!$D$6:$D$7</c:f>
              <c:numCache>
                <c:formatCode>General</c:formatCode>
                <c:ptCount val="2"/>
                <c:pt idx="0">
                  <c:v>2452.5</c:v>
                </c:pt>
                <c:pt idx="1">
                  <c:v>582.9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196-422D-8150-047A6D77BA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5038224"/>
        <c:axId val="2051807984"/>
      </c:barChart>
      <c:catAx>
        <c:axId val="2105038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051807984"/>
        <c:crosses val="autoZero"/>
        <c:auto val="1"/>
        <c:lblAlgn val="ctr"/>
        <c:lblOffset val="100"/>
        <c:noMultiLvlLbl val="0"/>
      </c:catAx>
      <c:valAx>
        <c:axId val="2051807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10503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E8-4371-BF64-79F2A8BBD498}"/>
                </c:ext>
              </c:extLst>
            </c:dLbl>
            <c:dLbl>
              <c:idx val="1"/>
              <c:layout>
                <c:manualLayout>
                  <c:x val="-2.7777777777777779E-3"/>
                  <c:y val="0.148148148148148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E8-4371-BF64-79F2A8BBD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Foglio2!$C$34:$C$35</c:f>
              <c:numCache>
                <c:formatCode>General</c:formatCode>
                <c:ptCount val="2"/>
                <c:pt idx="0">
                  <c:v>75.8</c:v>
                </c:pt>
                <c:pt idx="1">
                  <c:v>25.5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E8-4371-BF64-79F2A8BBD498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0185067526415994E-16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E8-4371-BF64-79F2A8BBD498}"/>
                </c:ext>
              </c:extLst>
            </c:dLbl>
            <c:dLbl>
              <c:idx val="1"/>
              <c:layout>
                <c:manualLayout>
                  <c:x val="5.8333333333333362E-2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E8-4371-BF64-79F2A8BBD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Foglio2!$D$34:$D$35</c:f>
              <c:numCache>
                <c:formatCode>General</c:formatCode>
                <c:ptCount val="2"/>
                <c:pt idx="0">
                  <c:v>1611.3</c:v>
                </c:pt>
                <c:pt idx="1">
                  <c:v>241.9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E8-4371-BF64-79F2A8BBD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5038224"/>
        <c:axId val="2051807984"/>
      </c:barChart>
      <c:catAx>
        <c:axId val="2105038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051807984"/>
        <c:crosses val="autoZero"/>
        <c:auto val="1"/>
        <c:lblAlgn val="ctr"/>
        <c:lblOffset val="100"/>
        <c:noMultiLvlLbl val="0"/>
      </c:catAx>
      <c:valAx>
        <c:axId val="2051807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10503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5555555555555679E-3"/>
                  <c:y val="0.120370370370370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1D-49FD-803A-DA295071C293}"/>
                </c:ext>
              </c:extLst>
            </c:dLbl>
            <c:dLbl>
              <c:idx val="1"/>
              <c:layout>
                <c:manualLayout>
                  <c:x val="0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1D-49FD-803A-DA295071C2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Foglio2!$C$64:$C$65</c:f>
              <c:numCache>
                <c:formatCode>General</c:formatCode>
                <c:ptCount val="2"/>
                <c:pt idx="0">
                  <c:v>12.3</c:v>
                </c:pt>
                <c:pt idx="1">
                  <c:v>413.1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1D-49FD-803A-DA295071C293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6666666666666666E-2"/>
                  <c:y val="0.120370370370370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41D-49FD-803A-DA295071C293}"/>
                </c:ext>
              </c:extLst>
            </c:dLbl>
            <c:dLbl>
              <c:idx val="1"/>
              <c:layout>
                <c:manualLayout>
                  <c:x val="-1.0185067526415994E-16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41D-49FD-803A-DA295071C2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Foglio2!$B$6:$B$7</c:f>
              <c:strCache>
                <c:ptCount val="2"/>
                <c:pt idx="0">
                  <c:v>Export</c:v>
                </c:pt>
                <c:pt idx="1">
                  <c:v>Import</c:v>
                </c:pt>
              </c:strCache>
            </c:strRef>
          </c:cat>
          <c:val>
            <c:numRef>
              <c:f>Foglio2!$D$64:$D$65</c:f>
              <c:numCache>
                <c:formatCode>General</c:formatCode>
                <c:ptCount val="2"/>
                <c:pt idx="0">
                  <c:v>297.5</c:v>
                </c:pt>
                <c:pt idx="1">
                  <c:v>1659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41D-49FD-803A-DA295071C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5038224"/>
        <c:axId val="2051807984"/>
      </c:barChart>
      <c:catAx>
        <c:axId val="2105038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051807984"/>
        <c:crosses val="autoZero"/>
        <c:auto val="1"/>
        <c:lblAlgn val="ctr"/>
        <c:lblOffset val="100"/>
        <c:noMultiLvlLbl val="0"/>
      </c:catAx>
      <c:valAx>
        <c:axId val="2051807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10503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Foglio4!$B$85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Foglio4!$E$84:$G$84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Foglio4!$E$85:$G$85</c:f>
              <c:numCache>
                <c:formatCode>General</c:formatCode>
                <c:ptCount val="3"/>
                <c:pt idx="0">
                  <c:v>13368</c:v>
                </c:pt>
                <c:pt idx="1">
                  <c:v>14140</c:v>
                </c:pt>
                <c:pt idx="2">
                  <c:v>15270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4-4317-B0CE-BA40C7A756E8}"/>
            </c:ext>
          </c:extLst>
        </c:ser>
        <c:ser>
          <c:idx val="1"/>
          <c:order val="1"/>
          <c:tx>
            <c:strRef>
              <c:f>Foglio4!$B$86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Foglio4!$E$84:$G$84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Foglio4!$E$86:$G$86</c:f>
              <c:numCache>
                <c:formatCode>General</c:formatCode>
                <c:ptCount val="3"/>
                <c:pt idx="0">
                  <c:v>3951</c:v>
                </c:pt>
                <c:pt idx="1">
                  <c:v>3863</c:v>
                </c:pt>
                <c:pt idx="2">
                  <c:v>3982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34-4317-B0CE-BA40C7A756E8}"/>
            </c:ext>
          </c:extLst>
        </c:ser>
        <c:ser>
          <c:idx val="2"/>
          <c:order val="2"/>
          <c:tx>
            <c:strRef>
              <c:f>Foglio4!$B$87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Foglio4!$E$84:$G$84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Foglio4!$E$87:$G$87</c:f>
              <c:numCache>
                <c:formatCode>General</c:formatCode>
                <c:ptCount val="3"/>
                <c:pt idx="0">
                  <c:v>2076</c:v>
                </c:pt>
                <c:pt idx="1">
                  <c:v>1989</c:v>
                </c:pt>
                <c:pt idx="2">
                  <c:v>2014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34-4317-B0CE-BA40C7A756E8}"/>
            </c:ext>
          </c:extLst>
        </c:ser>
        <c:ser>
          <c:idx val="3"/>
          <c:order val="3"/>
          <c:tx>
            <c:strRef>
              <c:f>Foglio4!$B$88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Foglio4!$E$84:$G$84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Foglio4!$E$88:$G$88</c:f>
              <c:numCache>
                <c:formatCode>General</c:formatCode>
                <c:ptCount val="3"/>
                <c:pt idx="0">
                  <c:v>20580</c:v>
                </c:pt>
                <c:pt idx="1">
                  <c:v>21439</c:v>
                </c:pt>
                <c:pt idx="2">
                  <c:v>22322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34-4317-B0CE-BA40C7A756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7496608"/>
        <c:axId val="809605184"/>
      </c:barChart>
      <c:catAx>
        <c:axId val="697496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9605184"/>
        <c:crosses val="autoZero"/>
        <c:auto val="1"/>
        <c:lblAlgn val="ctr"/>
        <c:lblOffset val="100"/>
        <c:noMultiLvlLbl val="0"/>
      </c:catAx>
      <c:valAx>
        <c:axId val="80960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97496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Foglio4!$B$3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Foglio4!$E$2:$G$2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Foglio4!$E$3:$G$3</c:f>
              <c:numCache>
                <c:formatCode>General</c:formatCode>
                <c:ptCount val="3"/>
                <c:pt idx="0">
                  <c:v>6.6</c:v>
                </c:pt>
                <c:pt idx="1">
                  <c:v>6.1</c:v>
                </c:pt>
                <c:pt idx="2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88-4AAC-8687-92B2EE823B88}"/>
            </c:ext>
          </c:extLst>
        </c:ser>
        <c:ser>
          <c:idx val="1"/>
          <c:order val="1"/>
          <c:tx>
            <c:strRef>
              <c:f>Foglio4!$B$4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Foglio4!$E$2:$G$2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Foglio4!$E$4:$G$4</c:f>
              <c:numCache>
                <c:formatCode>General</c:formatCode>
                <c:ptCount val="3"/>
                <c:pt idx="0">
                  <c:v>1.5</c:v>
                </c:pt>
                <c:pt idx="1">
                  <c:v>0.5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88-4AAC-8687-92B2EE823B88}"/>
            </c:ext>
          </c:extLst>
        </c:ser>
        <c:ser>
          <c:idx val="2"/>
          <c:order val="2"/>
          <c:tx>
            <c:strRef>
              <c:f>Foglio4!$B$5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Foglio4!$E$2:$G$2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Foglio4!$E$5:$G$5</c:f>
              <c:numCache>
                <c:formatCode>General</c:formatCode>
                <c:ptCount val="3"/>
                <c:pt idx="0">
                  <c:v>0.9</c:v>
                </c:pt>
                <c:pt idx="1">
                  <c:v>0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88-4AAC-8687-92B2EE823B88}"/>
            </c:ext>
          </c:extLst>
        </c:ser>
        <c:ser>
          <c:idx val="3"/>
          <c:order val="3"/>
          <c:tx>
            <c:strRef>
              <c:f>Foglio4!$B$6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Foglio4!$E$2:$G$2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Foglio4!$E$6:$G$6</c:f>
              <c:numCache>
                <c:formatCode>General</c:formatCode>
                <c:ptCount val="3"/>
                <c:pt idx="0">
                  <c:v>2.9</c:v>
                </c:pt>
                <c:pt idx="1">
                  <c:v>2.4</c:v>
                </c:pt>
                <c:pt idx="2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88-4AAC-8687-92B2EE823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8026480"/>
        <c:axId val="574232256"/>
      </c:barChart>
      <c:catAx>
        <c:axId val="69802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74232256"/>
        <c:crosses val="autoZero"/>
        <c:auto val="1"/>
        <c:lblAlgn val="ctr"/>
        <c:lblOffset val="100"/>
        <c:noMultiLvlLbl val="0"/>
      </c:catAx>
      <c:valAx>
        <c:axId val="57423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98026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Foglio4!$V$98</c:f>
              <c:strCache>
                <c:ptCount val="1"/>
                <c:pt idx="0">
                  <c:v>World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Foglio4!$C$102</c:f>
              <c:numCache>
                <c:formatCode>#,##0</c:formatCode>
                <c:ptCount val="1"/>
                <c:pt idx="0">
                  <c:v>16329353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F7-47B3-B0AF-656ED2F057E1}"/>
            </c:ext>
          </c:extLst>
        </c:ser>
        <c:ser>
          <c:idx val="1"/>
          <c:order val="1"/>
          <c:tx>
            <c:strRef>
              <c:f>Foglio4!$V$99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Foglio4!$C$104</c:f>
              <c:numCache>
                <c:formatCode>#,##0</c:formatCode>
                <c:ptCount val="1"/>
                <c:pt idx="0">
                  <c:v>1410690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F7-47B3-B0AF-656ED2F057E1}"/>
            </c:ext>
          </c:extLst>
        </c:ser>
        <c:ser>
          <c:idx val="2"/>
          <c:order val="2"/>
          <c:tx>
            <c:strRef>
              <c:f>Foglio4!$V$100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Foglio4!$C$103</c:f>
              <c:numCache>
                <c:formatCode>#,##0</c:formatCode>
                <c:ptCount val="1"/>
                <c:pt idx="0">
                  <c:v>2112007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F7-47B3-B0AF-656ED2F057E1}"/>
            </c:ext>
          </c:extLst>
        </c:ser>
        <c:ser>
          <c:idx val="3"/>
          <c:order val="3"/>
          <c:tx>
            <c:strRef>
              <c:f>Foglio4!$V$101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rgbClr val="F59E14"/>
            </a:solidFill>
            <a:ln>
              <a:noFill/>
            </a:ln>
            <a:effectLst/>
          </c:spPr>
          <c:invertIfNegative val="0"/>
          <c:cat>
            <c:numRef>
              <c:f>Foglio4!$T$97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Foglio4!$C$105</c:f>
              <c:numCache>
                <c:formatCode>#,##0</c:formatCode>
                <c:ptCount val="1"/>
                <c:pt idx="0">
                  <c:v>1318184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AF7-47B3-B0AF-656ED2F057E1}"/>
            </c:ext>
          </c:extLst>
        </c:ser>
        <c:ser>
          <c:idx val="4"/>
          <c:order val="4"/>
          <c:tx>
            <c:strRef>
              <c:f>Foglio4!$V$102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Foglio4!$C$106</c:f>
              <c:numCache>
                <c:formatCode>#,##0</c:formatCode>
                <c:ptCount val="1"/>
                <c:pt idx="0">
                  <c:v>460184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F7-47B3-B0AF-656ED2F05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7496608"/>
        <c:axId val="809605184"/>
      </c:barChart>
      <c:catAx>
        <c:axId val="697496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09605184"/>
        <c:crosses val="autoZero"/>
        <c:auto val="1"/>
        <c:lblAlgn val="ctr"/>
        <c:lblOffset val="100"/>
        <c:noMultiLvlLbl val="0"/>
      </c:catAx>
      <c:valAx>
        <c:axId val="80960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97496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Foglio4!$C$119</c:f>
              <c:strCache>
                <c:ptCount val="1"/>
                <c:pt idx="0">
                  <c:v>import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Foglio4!$B$120:$B$123</c:f>
              <c:strCache>
                <c:ptCount val="4"/>
                <c:pt idx="0">
                  <c:v>China</c:v>
                </c:pt>
                <c:pt idx="1">
                  <c:v>Germany</c:v>
                </c:pt>
                <c:pt idx="2">
                  <c:v>Italy</c:v>
                </c:pt>
                <c:pt idx="3">
                  <c:v>USA</c:v>
                </c:pt>
              </c:strCache>
            </c:strRef>
          </c:cat>
          <c:val>
            <c:numRef>
              <c:f>Foglio4!$C$120:$C$123</c:f>
              <c:numCache>
                <c:formatCode>#,##0</c:formatCode>
                <c:ptCount val="4"/>
                <c:pt idx="0">
                  <c:v>1807815</c:v>
                </c:pt>
                <c:pt idx="1">
                  <c:v>1090097</c:v>
                </c:pt>
                <c:pt idx="2">
                  <c:v>422819</c:v>
                </c:pt>
                <c:pt idx="3">
                  <c:v>2212050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F9-4E05-B8C4-6018CE125348}"/>
            </c:ext>
          </c:extLst>
        </c:ser>
        <c:ser>
          <c:idx val="1"/>
          <c:order val="1"/>
          <c:tx>
            <c:strRef>
              <c:f>Foglio4!$D$119</c:f>
              <c:strCache>
                <c:ptCount val="1"/>
                <c:pt idx="0">
                  <c:v>export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Foglio4!$B$120:$B$123</c:f>
              <c:strCache>
                <c:ptCount val="4"/>
                <c:pt idx="0">
                  <c:v>China</c:v>
                </c:pt>
                <c:pt idx="1">
                  <c:v>Germany</c:v>
                </c:pt>
                <c:pt idx="2">
                  <c:v>Italy</c:v>
                </c:pt>
                <c:pt idx="3">
                  <c:v>USA</c:v>
                </c:pt>
              </c:strCache>
            </c:strRef>
          </c:cat>
          <c:val>
            <c:numRef>
              <c:f>Foglio4!$D$120:$D$123</c:f>
              <c:numCache>
                <c:formatCode>#,##0</c:formatCode>
                <c:ptCount val="4"/>
                <c:pt idx="0">
                  <c:v>2112007</c:v>
                </c:pt>
                <c:pt idx="1">
                  <c:v>1318184</c:v>
                </c:pt>
                <c:pt idx="2">
                  <c:v>460184</c:v>
                </c:pt>
                <c:pt idx="3">
                  <c:v>1410690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F9-4E05-B8C4-6018CE1253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78944"/>
        <c:axId val="809581056"/>
      </c:barChart>
      <c:catAx>
        <c:axId val="56897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809581056"/>
        <c:crosses val="autoZero"/>
        <c:auto val="1"/>
        <c:lblAlgn val="ctr"/>
        <c:lblOffset val="100"/>
        <c:noMultiLvlLbl val="0"/>
      </c:catAx>
      <c:valAx>
        <c:axId val="80958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68978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Foglio4!$B$32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Foglio4!$E$31:$G$31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Foglio4!$E$32:$G$32</c:f>
              <c:numCache>
                <c:formatCode>General</c:formatCode>
                <c:ptCount val="3"/>
                <c:pt idx="0">
                  <c:v>3.6</c:v>
                </c:pt>
                <c:pt idx="1">
                  <c:v>2.2999999999999998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16-48E9-B44A-4749C2A9EF70}"/>
            </c:ext>
          </c:extLst>
        </c:ser>
        <c:ser>
          <c:idx val="1"/>
          <c:order val="1"/>
          <c:tx>
            <c:strRef>
              <c:f>Foglio4!$B$33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Foglio4!$E$31:$G$31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Foglio4!$E$33:$G$33</c:f>
              <c:numCache>
                <c:formatCode>General</c:formatCode>
                <c:ptCount val="3"/>
                <c:pt idx="0">
                  <c:v>2.4</c:v>
                </c:pt>
                <c:pt idx="1">
                  <c:v>0.4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16-48E9-B44A-4749C2A9EF70}"/>
            </c:ext>
          </c:extLst>
        </c:ser>
        <c:ser>
          <c:idx val="2"/>
          <c:order val="2"/>
          <c:tx>
            <c:strRef>
              <c:f>Foglio4!$B$34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Foglio4!$E$31:$G$31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Foglio4!$E$34:$G$34</c:f>
              <c:numCache>
                <c:formatCode>General</c:formatCode>
                <c:ptCount val="3"/>
                <c:pt idx="0">
                  <c:v>1.6</c:v>
                </c:pt>
                <c:pt idx="1">
                  <c:v>1.8</c:v>
                </c:pt>
                <c:pt idx="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16-48E9-B44A-4749C2A9EF70}"/>
            </c:ext>
          </c:extLst>
        </c:ser>
        <c:ser>
          <c:idx val="3"/>
          <c:order val="3"/>
          <c:tx>
            <c:strRef>
              <c:f>Foglio4!$B$35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Foglio4!$E$31:$G$31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Foglio4!$E$35:$G$35</c:f>
              <c:numCache>
                <c:formatCode>General</c:formatCode>
                <c:ptCount val="3"/>
                <c:pt idx="0">
                  <c:v>4.3</c:v>
                </c:pt>
                <c:pt idx="1">
                  <c:v>0.9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16-48E9-B44A-4749C2A9EF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2986896"/>
        <c:axId val="525529696"/>
      </c:barChart>
      <c:catAx>
        <c:axId val="702986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25529696"/>
        <c:crosses val="autoZero"/>
        <c:auto val="1"/>
        <c:lblAlgn val="ctr"/>
        <c:lblOffset val="100"/>
        <c:noMultiLvlLbl val="0"/>
      </c:catAx>
      <c:valAx>
        <c:axId val="525529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702986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Foglio4!$B$58</c:f>
              <c:strCache>
                <c:ptCount val="1"/>
                <c:pt idx="0">
                  <c:v>China 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Foglio4!$E$57:$G$57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Foglio4!$E$58:$G$58</c:f>
              <c:numCache>
                <c:formatCode>General</c:formatCode>
                <c:ptCount val="3"/>
                <c:pt idx="0">
                  <c:v>7.6</c:v>
                </c:pt>
                <c:pt idx="1">
                  <c:v>-2.5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19-4213-AAEB-42797B68A1E2}"/>
            </c:ext>
          </c:extLst>
        </c:ser>
        <c:ser>
          <c:idx val="1"/>
          <c:order val="1"/>
          <c:tx>
            <c:strRef>
              <c:f>Foglio4!$B$59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Foglio4!$E$57:$G$57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Foglio4!$E$59:$G$59</c:f>
              <c:numCache>
                <c:formatCode>General</c:formatCode>
                <c:ptCount val="3"/>
                <c:pt idx="0">
                  <c:v>4.7</c:v>
                </c:pt>
                <c:pt idx="1">
                  <c:v>2.5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19-4213-AAEB-42797B68A1E2}"/>
            </c:ext>
          </c:extLst>
        </c:ser>
        <c:ser>
          <c:idx val="2"/>
          <c:order val="2"/>
          <c:tx>
            <c:strRef>
              <c:f>Foglio4!$B$60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Foglio4!$E$57:$G$57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Foglio4!$E$60:$G$60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1.1000000000000001</c:v>
                </c:pt>
                <c:pt idx="2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19-4213-AAEB-42797B68A1E2}"/>
            </c:ext>
          </c:extLst>
        </c:ser>
        <c:ser>
          <c:idx val="3"/>
          <c:order val="3"/>
          <c:tx>
            <c:strRef>
              <c:f>Foglio4!$B$61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Foglio4!$E$57:$G$57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Foglio4!$E$61:$G$61</c:f>
              <c:numCache>
                <c:formatCode>General</c:formatCode>
                <c:ptCount val="3"/>
                <c:pt idx="0">
                  <c:v>5</c:v>
                </c:pt>
                <c:pt idx="1">
                  <c:v>1.9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019-4213-AAEB-42797B68A1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783216"/>
        <c:axId val="574217280"/>
      </c:barChart>
      <c:catAx>
        <c:axId val="57478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74217280"/>
        <c:crosses val="autoZero"/>
        <c:auto val="1"/>
        <c:lblAlgn val="ctr"/>
        <c:lblOffset val="100"/>
        <c:noMultiLvlLbl val="0"/>
      </c:catAx>
      <c:valAx>
        <c:axId val="57421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74783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8-4A9A-99DD-FD8A180A97D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8-4A9A-99DD-FD8A180A97D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8-4A9A-99DD-FD8A180A97D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8-4A9A-99DD-FD8A180A97D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8-4A9A-99DD-FD8A180A97D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8-4A9A-99DD-FD8A180A97D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EF8-4A9A-99DD-FD8A180A97DD}"/>
              </c:ext>
            </c:extLst>
          </c:dPt>
          <c:dLbls>
            <c:dLbl>
              <c:idx val="6"/>
              <c:layout>
                <c:manualLayout>
                  <c:x val="5.2624671916010502E-4"/>
                  <c:y val="-2.694371536891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EF8-4A9A-99DD-FD8A180A97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pag5_fatto!$S$10:$S$16</c:f>
              <c:strCache>
                <c:ptCount val="7"/>
                <c:pt idx="0">
                  <c:v>Finland</c:v>
                </c:pt>
                <c:pt idx="1">
                  <c:v>Czech Republic</c:v>
                </c:pt>
                <c:pt idx="2">
                  <c:v>Spain</c:v>
                </c:pt>
                <c:pt idx="3">
                  <c:v>Austria</c:v>
                </c:pt>
                <c:pt idx="4">
                  <c:v>Turkey</c:v>
                </c:pt>
                <c:pt idx="5">
                  <c:v>Germany</c:v>
                </c:pt>
                <c:pt idx="6">
                  <c:v>Italy</c:v>
                </c:pt>
              </c:strCache>
            </c:strRef>
          </c:cat>
          <c:val>
            <c:numRef>
              <c:f>pag5_fatto!$T$10:$T$16</c:f>
              <c:numCache>
                <c:formatCode>General</c:formatCode>
                <c:ptCount val="7"/>
                <c:pt idx="0">
                  <c:v>107.4</c:v>
                </c:pt>
                <c:pt idx="1">
                  <c:v>24.7</c:v>
                </c:pt>
                <c:pt idx="2">
                  <c:v>217</c:v>
                </c:pt>
                <c:pt idx="3">
                  <c:v>393.3</c:v>
                </c:pt>
                <c:pt idx="4">
                  <c:v>202.1</c:v>
                </c:pt>
                <c:pt idx="5">
                  <c:v>3345</c:v>
                </c:pt>
                <c:pt idx="6">
                  <c:v>2514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EF8-4A9A-99DD-FD8A180A9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Foglio2!$C$112</c:f>
              <c:strCache>
                <c:ptCount val="1"/>
                <c:pt idx="0">
                  <c:v>Import China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111111111111112E-2"/>
                  <c:y val="-0.222222222222222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B14-4A71-BB4C-D09F991DC9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Foglio2!$C$113</c:f>
              <c:numCache>
                <c:formatCode>General</c:formatCode>
                <c:ptCount val="1"/>
                <c:pt idx="0">
                  <c:v>658.7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14-4A71-BB4C-D09F991DC9A9}"/>
            </c:ext>
          </c:extLst>
        </c:ser>
        <c:ser>
          <c:idx val="1"/>
          <c:order val="1"/>
          <c:tx>
            <c:strRef>
              <c:f>Foglio2!$D$112</c:f>
              <c:strCache>
                <c:ptCount val="1"/>
                <c:pt idx="0">
                  <c:v>Export China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3333333333333333E-2"/>
                  <c:y val="-0.208333333333333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14-4A71-BB4C-D09F991DC9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Foglio2!$D$113</c:f>
              <c:numCache>
                <c:formatCode>General</c:formatCode>
                <c:ptCount val="1"/>
                <c:pt idx="0">
                  <c:v>1531.6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14-4A71-BB4C-D09F991DC9A9}"/>
            </c:ext>
          </c:extLst>
        </c:ser>
        <c:ser>
          <c:idx val="2"/>
          <c:order val="2"/>
          <c:tx>
            <c:strRef>
              <c:f>Foglio2!$E$112</c:f>
              <c:strCache>
                <c:ptCount val="1"/>
                <c:pt idx="0">
                  <c:v>World trade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4881228292702291E-2"/>
                  <c:y val="-0.213879081239721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B14-4A71-BB4C-D09F991DC9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Foglio2!$E$113</c:f>
              <c:numCache>
                <c:formatCode>General</c:formatCode>
                <c:ptCount val="1"/>
                <c:pt idx="0">
                  <c:v>7231.7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14-4A71-BB4C-D09F991DC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1769888"/>
        <c:axId val="566913152"/>
      </c:barChart>
      <c:catAx>
        <c:axId val="561769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6913152"/>
        <c:crosses val="autoZero"/>
        <c:auto val="1"/>
        <c:lblAlgn val="ctr"/>
        <c:lblOffset val="100"/>
        <c:noMultiLvlLbl val="0"/>
      </c:catAx>
      <c:valAx>
        <c:axId val="566913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61769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B9845-22D7-BA4B-BCDC-43579B141880}" type="datetimeFigureOut">
              <a:rPr lang="it-IT" smtClean="0"/>
              <a:pPr/>
              <a:t>17/02/20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40CE3-B678-AF4E-B602-6851667D4EC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64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2B7C9-1077-E442-9995-B416B8AA392A}" type="datetimeFigureOut">
              <a:rPr lang="it-IT" smtClean="0"/>
              <a:pPr/>
              <a:t>17/02/20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AAF80-0086-2B49-B0C7-15FF527DD76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5781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029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2527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246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68085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880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960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7251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7929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5087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2465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3341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3341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3341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3341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962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430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8736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2465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45956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80197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816792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8167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508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21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5746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AAF80-0086-2B49-B0C7-15FF527DD76A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30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oto + didasc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74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EA7219-4D8E-C940-940E-32A07F37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30CAD10-8A66-234D-BE2F-2698CCDB85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E717E8-A9B7-3D41-9942-63780022D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8D4ABA-F46C-5945-86C0-528DF705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26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C4078B8-621A-AC49-B927-1EA205D13A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54990B5-93A0-E845-A325-874A4530E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02E542A-E674-A44F-818F-BE6ADB8A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9382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8880D9-D6DA-164B-8E5E-93F186F1A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19689D-5A74-4A4C-86ED-7F1FA8469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3D9008C-2584-204F-8374-D7F5154DB4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E9B6C18-54C9-334C-99D7-0EE8FF75F8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6CB0154-5982-4742-9D32-6605C0EF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893F24B-233D-084B-B6DC-E6CD56357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1176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91AF4D-BDE8-894E-ACF6-764C546C2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66357DE-DEA9-9F48-9E9C-77AC75DD1E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70E4303-A6D5-5E45-B2AB-3A4CE05E6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6A9067-4A09-7649-8223-E0BFA567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EAAD8FA-A688-924C-BBAD-298DF2C6D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9D3D08F-61C8-E742-BE7C-5FE34373E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8195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91DA5C-C992-8B43-AA86-F84CF2740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CAEE16E-2C8E-5043-9C9F-CD52756E4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7188" cy="43513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3AEFAA-5645-F040-B4B5-ECDCCA5A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3C9A37-CC5D-8748-B793-D69FBE536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2B271B-4332-3A4B-981A-AFE5A9F7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272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178AB18-EBDB-8546-A07A-64DE88D7B9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B654F35-C779-304F-BDEF-81E5ACDBC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5888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F5627C-78BC-F24B-AC98-32DEFB3E9A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C7746D-5431-4A47-A993-DBF537E25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ED0692-B9BD-E04E-80C9-473A181E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0647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139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2952A3-B903-0B43-9D19-16BEA1988D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F2126F-CF10-6242-A5CE-5CE913468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D2B066-FCEE-9444-82D9-0A81C17B9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0D95FF-F421-2841-A1D8-BE23098BB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DFE59E-0DF9-4E4E-9752-2CA0D320A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035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35834A-3D0C-3F4A-8D40-7AB86D015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3ABADB-2455-6A47-82C5-DAEDF87CB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34FF3B-1211-5C44-B2C3-C58FC1C66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A66AF9-DA0F-6444-9DC7-7FB987FC2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25D91D-82E2-B04B-B3DA-456381CE7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2761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9CA741-27F3-B743-AA50-FF5434715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E74EB10-0FCF-9B4B-ADFE-87BFC3D13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DF487D-78A6-7B48-A273-EA94F5F54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1FFCC9-5DAC-BC48-B523-F892524E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9B5F8C-9425-8F4D-B565-ABC472A2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75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706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CC002E-099D-D645-94C8-F68BF109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0429C4-EDD4-1B40-A476-A9DA68E7FA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F9C29DC-0DD9-2046-98CF-BA9334CE2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3188" cy="435133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81271A4-2CA9-C046-9478-3428313B9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68A6EE-D023-EC41-86E2-B6C04152A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611FDB-1661-6A4D-9A55-6BA0790A7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56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3FE264-6586-4C4A-A264-A4FDDD940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55F7DD1-6DBA-6747-8E4D-0BC74FF2A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243747F-EA92-1946-A1E3-AE11B7B80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D8C623A-25F2-3A4C-87DB-EE2F76D706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BDBF578-7638-7942-920F-0492B52331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119BA99-B2AC-4842-842D-FD5915433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881550B-1DAB-0240-B945-34911D74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7CD1D68-860A-AA4F-830D-6FEC7F0B1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6796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37EAAA-B733-7C42-950B-4FF073DDE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CAFE83E-BF8A-7B40-98F0-5D54662E5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987C632-32C8-DB42-82D2-36EFA3B9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7CDB531-C1CD-D244-81BA-6F0816586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9413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C07536C-76A2-E943-B091-FF72067F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69C6DF2-A238-9549-B0D6-7AA1184C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478A54-B8D4-6D4D-9370-AA7BD2F57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4182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4F8840-2691-3346-A74E-57A386E36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D2E4B1-5104-1945-8453-6C69AD4D7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96C44D6-F030-CF4C-97D3-9A7E770CB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032B35-043E-5F47-ABFF-594D2164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7412B28-F95D-CE43-B1C3-1BB9FBCD6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E84B17-6A90-1C4B-9AB2-839F8C92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014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569259-5B8A-BE4D-A299-1CEB29F86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46A03DA-D465-D240-B609-6C73875F21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DB7EB51-40E2-DD4B-88EA-CE5C42E49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83C03D1-1F5A-814C-9882-678BC6C83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1BCE52-37A9-C94B-8AA9-BA042E05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3324EAA-DA75-934C-B92E-2C0E5F16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4358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ABE040-9841-2840-B3CD-9CA9F703F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91F4E07-2AED-C746-A8ED-7F8BF156E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136E8A-8783-0B4F-A0D8-F28754B12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1CCD70-653F-0D46-BB3A-A9389DB9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FE8EE0-9CDC-634E-BCCD-383EADEF6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337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D629F1C-93BC-EA41-900C-4D6397385B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F74FC3-118A-3244-BFE5-13C36594B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5888" cy="5811838"/>
          </a:xfrm>
        </p:spPr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A1F1AB-EFD7-0A48-AB7E-EAD1A893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B7CFE3-DF46-3542-8FCB-E611EE1F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B5843D-0776-154F-9989-BAB12CFF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1853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D8495C-30EE-E748-A22E-90DB1C15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CD94F6C-F307-374F-90AD-83AE4D95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14E9D42-E564-6140-A011-7A567431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AF00BE-F031-704A-AA4B-53B0AEFF8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0723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713FAE-1D73-4746-86AB-51D402B66A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1BF2ADE-649C-2147-A992-6E3AD39B97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5557C7-E5B5-3C44-BB72-E119FDAE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E221D2-3924-3047-AB18-FC8AADF4E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66365A-26E6-1642-8493-65306FB8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235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4650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4E8385-392F-6348-A433-A72D40DA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EA1ED9-CBE2-B14E-9D85-05F3A05CB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5294BE-37BA-CA4D-8C41-E049CC887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CB1B62-D892-2248-9743-374B1C5A1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117C1B-7E00-DF4B-86D1-CC8DA37A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37816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A826C8-C4A8-F64E-A414-610807AC9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C920E-5495-0945-94E2-2E5F27697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76BA5D-A549-8445-AFCD-CB4E7184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118038-B61E-C241-AD98-F0C89DD1E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108875-A678-4A48-A471-0AA3B109F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5806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C70607-3999-A044-BEB6-26CD5D9FE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7E35EB-A89D-B549-9F45-AB8D22049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38435C-90F3-6C4B-A4A7-530671825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3188" cy="435133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E268840-7874-204A-8623-5D688F40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1AE2CE-2743-6E49-9738-77D2C182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AA9533F-447E-574A-862E-D7A159D3C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48729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E338A3-21B0-714B-A40E-F99B4299C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B1B792-5845-374C-8F07-69150154A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468A313-5CBA-134F-9D7E-1CC41DD82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31802BF-C6C7-5141-A258-2D8F52A25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5646241-28C3-584C-8940-25F4130E3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8283CF3-2D34-5F4C-8608-3D6584EA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30DE499-43C7-0940-A07E-C5948F59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85A78BB-1883-2941-8C58-23BF938F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790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944972-EEEA-3742-ABE5-F10ADDA9C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8EB1CC0-509C-2D4F-A410-5449C5AFC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B175282-380E-9043-A95D-DE17155B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98418D-EBBA-2C46-83C6-2B43FD320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8184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5BD6FC3-A7EB-5B43-B9CA-859BA22C5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7CF6E73-ECA8-E143-A7F2-A6DBF19F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F80D56-1D17-5A42-B6E8-0C9D8A5D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875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30A61-E430-FC4D-8E90-FBF2AECB2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1FAA73-301B-A349-9FBD-E3F7E4501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BD27E03-7400-4140-9FB4-84B02413D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ABC70F0-D743-BF44-9381-A1361EAD0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159DA8C-DA8B-9041-B4B2-EEFC8E3D3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2B158CD-F323-6A48-AE1E-234E81626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24116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8E32BC-FAD1-0D41-9FF9-67E9113D5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49261E4-DE93-9744-AE29-95AC90913C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30A62E6-5ACD-0F42-B472-4BFA2A7E3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3853E05-816B-4A41-AB65-91666411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C3D61A5-52BC-B845-A5C5-AB4681B01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9F5776-CE30-EF4B-BA03-5C7EFC9C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7187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5DDBB7-B04B-BA4B-961B-AFC82297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438B8CA-747B-5242-BE29-DD141CC31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1DF244-1995-1A45-90EA-BD5B52148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EF6397-A7F8-1E44-9BC0-7813B287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AB3B2C-3C11-E646-995B-1CF016EB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3708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4DD5665-1039-8846-ACBE-9ABD0D1D72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DB9C1E-034E-2E44-BEF1-D9A525F625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5888" cy="5811838"/>
          </a:xfrm>
        </p:spPr>
        <p:txBody>
          <a:bodyPr vert="eaVert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7A7709-9ECE-6A4E-9DC1-B6318B69E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55584AA-248D-DE48-8E54-AA819AE59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40E6CF-FAD1-3C4B-B5B8-DA3F8341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153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78C38B-B6D8-4D93-B0EF-D7E4C7180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D237D8-1009-4D9F-8C02-8F1973A23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981D1B-288C-4BF9-B9DC-863585911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505E4-B408-4D63-ABE4-6492A7F886F7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5E2F00-3AE5-4AF4-ABB9-F56850011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59425C-3B75-44F6-87BA-A7D0E03BF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80601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14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2C60367-04C6-1346-A01B-419C56742E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3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6E50C9-FFFC-D041-BAAA-EC845FAA3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0D344-B070-8F4C-87FF-77248254D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7188" cy="435133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300DE-0FCE-3544-BB1B-5EB650D222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B3762F-E42C-3748-A260-74C7768A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18A67B-1C47-DC49-A948-33D133100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945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7E7223-2B8D-D147-8088-F0C5ED6A6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2778A07-7CBC-3348-B5E9-29B46B2A4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6B6E1F-E009-AB49-A24E-243FA2F3D1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8A4ACE-CCB1-C04C-A2E1-E420E809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7D441A-7407-094F-B4E3-2EB67CB13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30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B2E8A3-2B9D-0845-8F05-8A23F6C9D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F67331-B8C0-4043-8418-1B824569AC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14F5AC1-2367-5340-A89D-C9C857767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3188" cy="435133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7A9CE6-2484-D445-A910-977310F80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5B2E54-B91F-9647-AC89-035A822D9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5BD4AD7-118B-2346-BAA9-8E818144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44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E6A63-B12A-BD4B-9701-254A11C4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813AECA-4E3C-4A4A-970E-2F2F2ED5C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9B1D5F-2B3A-7E40-9540-9432BA0F2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AD44920-F2F1-C247-AC7B-13FE5111D8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EDEAEDC-06A4-F547-8109-63A5899E17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9CE037D-DA39-FB4A-9814-0AB3A3B2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84EF56-7019-C245-8FF1-16274B8F5369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2AD2BFD-4B37-774B-B0AF-13790091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C3BC4DC-CAA1-6249-AF03-3B743EBA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7153BB-3CCF-344C-B1FF-9F63F15508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64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2767" y="6300835"/>
            <a:ext cx="783609" cy="55716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141">
                <a:solidFill>
                  <a:schemeClr val="tx1"/>
                </a:solidFill>
                <a:latin typeface="Roboto Regular"/>
                <a:cs typeface="Roboto Regular"/>
              </a:defRPr>
            </a:lvl1pPr>
          </a:lstStyle>
          <a:p>
            <a:fld id="{515B7359-D012-3C45-A186-078B3FE6722D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348DF34-6DB8-F443-B7FD-79EFE26B13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2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567863" rtl="0" eaLnBrk="1" latinLnBrk="0" hangingPunct="1">
        <a:lnSpc>
          <a:spcPts val="5600"/>
        </a:lnSpc>
        <a:spcBef>
          <a:spcPct val="0"/>
        </a:spcBef>
        <a:buNone/>
        <a:defRPr sz="7300" b="1" kern="1200" cap="all" baseline="0">
          <a:solidFill>
            <a:schemeClr val="tx1"/>
          </a:solidFill>
          <a:latin typeface="Roboto" charset="0"/>
          <a:ea typeface="Roboto" charset="0"/>
          <a:cs typeface="Roboto" charset="0"/>
        </a:defRPr>
      </a:lvl1pPr>
    </p:titleStyle>
    <p:bodyStyle>
      <a:lvl1pPr marL="425897" indent="-425897" algn="l" defTabSz="567863" rtl="0" eaLnBrk="1" latinLnBrk="0" hangingPunct="1">
        <a:lnSpc>
          <a:spcPts val="2282"/>
        </a:lnSpc>
        <a:spcBef>
          <a:spcPct val="20000"/>
        </a:spcBef>
        <a:buFont typeface="Arial"/>
        <a:buChar char="•"/>
        <a:defRPr sz="2282" kern="1200">
          <a:solidFill>
            <a:srgbClr val="6F6F6E"/>
          </a:solidFill>
          <a:latin typeface="Roboto" charset="0"/>
          <a:ea typeface="Roboto" charset="0"/>
          <a:cs typeface="Roboto" charset="0"/>
        </a:defRPr>
      </a:lvl1pPr>
      <a:lvl2pPr marL="922776" indent="-354914" algn="l" defTabSz="567863" rtl="0" eaLnBrk="1" latinLnBrk="0" hangingPunct="1">
        <a:lnSpc>
          <a:spcPts val="2282"/>
        </a:lnSpc>
        <a:spcBef>
          <a:spcPct val="20000"/>
        </a:spcBef>
        <a:buFont typeface="Arial"/>
        <a:buChar char="•"/>
        <a:defRPr sz="2282" kern="1200">
          <a:solidFill>
            <a:srgbClr val="6F6F6E"/>
          </a:solidFill>
          <a:latin typeface="Roboto" charset="0"/>
          <a:ea typeface="Roboto" charset="0"/>
          <a:cs typeface="Roboto" charset="0"/>
        </a:defRPr>
      </a:lvl2pPr>
      <a:lvl3pPr marL="1419656" indent="-283931" algn="l" defTabSz="567863" rtl="0" eaLnBrk="1" latinLnBrk="0" hangingPunct="1">
        <a:lnSpc>
          <a:spcPts val="2282"/>
        </a:lnSpc>
        <a:spcBef>
          <a:spcPct val="20000"/>
        </a:spcBef>
        <a:buFont typeface="Arial"/>
        <a:buChar char="•"/>
        <a:defRPr sz="2282" kern="1200">
          <a:solidFill>
            <a:srgbClr val="6F6F6E"/>
          </a:solidFill>
          <a:latin typeface="Roboto" charset="0"/>
          <a:ea typeface="Roboto" charset="0"/>
          <a:cs typeface="Roboto" charset="0"/>
        </a:defRPr>
      </a:lvl3pPr>
      <a:lvl4pPr marL="1987520" indent="-283931" algn="l" defTabSz="567863" rtl="0" eaLnBrk="1" latinLnBrk="0" hangingPunct="1">
        <a:lnSpc>
          <a:spcPts val="2282"/>
        </a:lnSpc>
        <a:spcBef>
          <a:spcPct val="20000"/>
        </a:spcBef>
        <a:buFont typeface="Arial"/>
        <a:buChar char="•"/>
        <a:defRPr sz="2282" kern="1200">
          <a:solidFill>
            <a:srgbClr val="6F6F6E"/>
          </a:solidFill>
          <a:latin typeface="Roboto" charset="0"/>
          <a:ea typeface="Roboto" charset="0"/>
          <a:cs typeface="Roboto" charset="0"/>
        </a:defRPr>
      </a:lvl4pPr>
      <a:lvl5pPr marL="2555382" indent="-283931" algn="l" defTabSz="567863" rtl="0" eaLnBrk="1" latinLnBrk="0" hangingPunct="1">
        <a:lnSpc>
          <a:spcPts val="2282"/>
        </a:lnSpc>
        <a:spcBef>
          <a:spcPct val="20000"/>
        </a:spcBef>
        <a:buFont typeface="Arial"/>
        <a:buChar char="•"/>
        <a:defRPr sz="2282" kern="1200">
          <a:solidFill>
            <a:srgbClr val="6F6F6E"/>
          </a:solidFill>
          <a:latin typeface="Roboto" charset="0"/>
          <a:ea typeface="Roboto" charset="0"/>
          <a:cs typeface="Roboto" charset="0"/>
        </a:defRPr>
      </a:lvl5pPr>
      <a:lvl6pPr marL="3123243" indent="-283931" algn="l" defTabSz="567863" rtl="0" eaLnBrk="1" latinLnBrk="0" hangingPunct="1">
        <a:spcBef>
          <a:spcPct val="20000"/>
        </a:spcBef>
        <a:buFont typeface="Arial"/>
        <a:buChar char="•"/>
        <a:defRPr sz="2510" kern="1200">
          <a:solidFill>
            <a:schemeClr val="tx1"/>
          </a:solidFill>
          <a:latin typeface="+mn-lt"/>
          <a:ea typeface="+mn-ea"/>
          <a:cs typeface="+mn-cs"/>
        </a:defRPr>
      </a:lvl6pPr>
      <a:lvl7pPr marL="3691106" indent="-283931" algn="l" defTabSz="567863" rtl="0" eaLnBrk="1" latinLnBrk="0" hangingPunct="1">
        <a:spcBef>
          <a:spcPct val="20000"/>
        </a:spcBef>
        <a:buFont typeface="Arial"/>
        <a:buChar char="•"/>
        <a:defRPr sz="2510" kern="1200">
          <a:solidFill>
            <a:schemeClr val="tx1"/>
          </a:solidFill>
          <a:latin typeface="+mn-lt"/>
          <a:ea typeface="+mn-ea"/>
          <a:cs typeface="+mn-cs"/>
        </a:defRPr>
      </a:lvl7pPr>
      <a:lvl8pPr marL="4258969" indent="-283931" algn="l" defTabSz="567863" rtl="0" eaLnBrk="1" latinLnBrk="0" hangingPunct="1">
        <a:spcBef>
          <a:spcPct val="20000"/>
        </a:spcBef>
        <a:buFont typeface="Arial"/>
        <a:buChar char="•"/>
        <a:defRPr sz="2510" kern="1200">
          <a:solidFill>
            <a:schemeClr val="tx1"/>
          </a:solidFill>
          <a:latin typeface="+mn-lt"/>
          <a:ea typeface="+mn-ea"/>
          <a:cs typeface="+mn-cs"/>
        </a:defRPr>
      </a:lvl8pPr>
      <a:lvl9pPr marL="4826832" indent="-283931" algn="l" defTabSz="567863" rtl="0" eaLnBrk="1" latinLnBrk="0" hangingPunct="1">
        <a:spcBef>
          <a:spcPct val="20000"/>
        </a:spcBef>
        <a:buFont typeface="Arial"/>
        <a:buChar char="•"/>
        <a:defRPr sz="2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1pPr>
      <a:lvl2pPr marL="567863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2pPr>
      <a:lvl3pPr marL="1135723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3pPr>
      <a:lvl4pPr marL="1703589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4pPr>
      <a:lvl5pPr marL="2271450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5pPr>
      <a:lvl6pPr marL="2839312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6pPr>
      <a:lvl7pPr marL="3407175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7pPr>
      <a:lvl8pPr marL="3975037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8pPr>
      <a:lvl9pPr marL="4542899" algn="l" defTabSz="567863" rtl="0" eaLnBrk="1" latinLnBrk="0" hangingPunct="1">
        <a:defRPr sz="22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16EB78F-885C-934E-99CC-BDAA49E06EC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8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712" r:id="rId2"/>
    <p:sldLayoutId id="214748372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48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7E97B55-C2AF-EE4D-9EF9-E7F7C762F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A73D4B-5A33-0C42-93AA-64F094D31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71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E3A3FA-4AFF-1241-B626-D53CA27922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DF95C-1753-9846-9F33-BB7BD41F264D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C99DAE-E3AA-E343-B3A4-0CC0D4FB8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DB8179-AAE8-CF49-8F53-FA7E8D921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AADD4-E731-9F4C-A8FB-42F746C60C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87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40C908C-45C7-E145-BB80-41E6FBE9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7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FED9804-D36E-894D-BDB8-6259B1A88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71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EB3B77-0FDE-4645-813C-0D38418797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CF202-AB73-BB40-9450-8DD4523111D1}" type="datetimeFigureOut">
              <a:rPr lang="it-IT" smtClean="0"/>
              <a:t>17/02/20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F8EB37-18BA-C642-90A8-A97AD9D35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63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864D5-986D-254D-8501-FB7B10AAD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218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BDA55-34FC-E348-9728-00EC8E900F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70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0315BDB-0E66-6F4B-BE88-23B0ECAFFA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2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10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Luca Rossetti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Office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036176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791831" cy="4329755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14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r>
              <a:rPr lang="it-IT" sz="1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it-IT" sz="1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43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Welcome to “Pirellone”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Auditorium “Enzo Jannacci”.</a:t>
            </a:r>
            <a:br>
              <a:rPr lang="it-IT" sz="3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005071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562087"/>
            <a:ext cx="8829232" cy="2626250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latin typeface="Arial"/>
                <a:cs typeface="Arial"/>
              </a:rPr>
              <a:t>“THE ART OF MEETING”</a:t>
            </a:r>
            <a:r>
              <a:rPr lang="en-US" sz="5800" dirty="0">
                <a:latin typeface="Arial"/>
                <a:cs typeface="Arial"/>
              </a:rPr>
              <a:t> </a:t>
            </a:r>
          </a:p>
          <a:p>
            <a:pPr marL="0" indent="0">
              <a:buNone/>
            </a:pPr>
            <a:endParaRPr lang="en-US" sz="30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3000" dirty="0">
                <a:latin typeface="Arial"/>
                <a:cs typeface="Arial"/>
              </a:rPr>
              <a:t>EXHIBITIONS IN THE DIGITAL UNIVERSE.</a:t>
            </a:r>
            <a:endParaRPr lang="it-IT" sz="3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449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9171586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b="1" dirty="0">
                <a:solidFill>
                  <a:srgbClr val="000000"/>
                </a:solidFill>
              </a:rPr>
              <a:t>Massimo Goldoni</a:t>
            </a:r>
            <a:endParaRPr lang="it-IT" sz="3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it-IT" sz="2400" i="1" dirty="0">
                <a:solidFill>
                  <a:srgbClr val="000000"/>
                </a:solidFill>
              </a:rPr>
              <a:t>CFI (Comitato Fiere Industria, Confindustria) </a:t>
            </a:r>
            <a:r>
              <a:rPr lang="it-IT" sz="2400" i="1" dirty="0" err="1">
                <a:solidFill>
                  <a:srgbClr val="000000"/>
                </a:solidFill>
              </a:rPr>
              <a:t>President</a:t>
            </a:r>
            <a:r>
              <a:rPr lang="it-IT" sz="2400" i="1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it-IT" sz="3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it-IT" sz="3000" b="1" dirty="0">
                <a:solidFill>
                  <a:srgbClr val="000000"/>
                </a:solidFill>
              </a:rPr>
              <a:t>Paolo Borgio</a:t>
            </a:r>
            <a:endParaRPr lang="it-IT" sz="3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it-IT" sz="2400" i="1" dirty="0">
                <a:solidFill>
                  <a:srgbClr val="000000"/>
                </a:solidFill>
              </a:rPr>
              <a:t>Fiera Milano </a:t>
            </a:r>
            <a:r>
              <a:rPr lang="it-IT" sz="2400" i="1" dirty="0" err="1">
                <a:solidFill>
                  <a:srgbClr val="000000"/>
                </a:solidFill>
              </a:rPr>
              <a:t>Exhibitions</a:t>
            </a:r>
            <a:r>
              <a:rPr lang="it-IT" sz="2400" i="1" dirty="0">
                <a:solidFill>
                  <a:srgbClr val="000000"/>
                </a:solidFill>
              </a:rPr>
              <a:t> General Manager.</a:t>
            </a:r>
          </a:p>
          <a:p>
            <a:pPr marL="0" indent="0">
              <a:buNone/>
            </a:pPr>
            <a:endParaRPr lang="it-IT" sz="3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it-IT" sz="3000" b="1" dirty="0">
                <a:solidFill>
                  <a:srgbClr val="000000"/>
                </a:solidFill>
              </a:rPr>
              <a:t>Luigi De Vito</a:t>
            </a:r>
            <a:endParaRPr lang="it-IT" sz="3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it-IT" sz="2400" i="1" dirty="0" err="1">
                <a:solidFill>
                  <a:srgbClr val="000000"/>
                </a:solidFill>
              </a:rPr>
              <a:t>Eumabois</a:t>
            </a:r>
            <a:r>
              <a:rPr lang="it-IT" sz="2400" i="1" dirty="0">
                <a:solidFill>
                  <a:srgbClr val="000000"/>
                </a:solidFill>
              </a:rPr>
              <a:t> Vice </a:t>
            </a:r>
            <a:r>
              <a:rPr lang="it-IT" sz="2400" i="1" dirty="0" err="1">
                <a:solidFill>
                  <a:srgbClr val="000000"/>
                </a:solidFill>
              </a:rPr>
              <a:t>President</a:t>
            </a:r>
            <a:r>
              <a:rPr lang="it-IT" sz="2400" i="1" dirty="0">
                <a:solidFill>
                  <a:srgbClr val="0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2625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24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Massimo Goldoni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Comitato Fiere Industria </a:t>
            </a: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endParaRPr lang="it-IT" sz="3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Confindustria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639327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1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Paolo Borgio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Exhibitions</a:t>
            </a: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General Manager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Fiera Milano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623606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29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rgbClr val="E30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XYLEXPO 2020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</a:t>
            </a: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Grattacielo Pirelli, Milano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18, 2020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889685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Luigi De Vito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Eumabois</a:t>
            </a: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Vice </a:t>
            </a: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endParaRPr lang="it-IT" sz="3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237676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279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Lorenzo </a:t>
            </a:r>
            <a:r>
              <a:rPr lang="it-IT" sz="4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Primultini</a:t>
            </a:r>
            <a:endParaRPr lang="it-IT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Acimall</a:t>
            </a:r>
            <a:r>
              <a:rPr lang="it-IT" sz="3000" dirty="0">
                <a:cs typeface="Arial" panose="020B0604020202020204" pitchFamily="34" charset="0"/>
              </a:rPr>
              <a:t> </a:t>
            </a: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endParaRPr lang="it-IT" sz="3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71753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Record </a:t>
            </a:r>
            <a:r>
              <a:rPr lang="it-IT" sz="3000" b="1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attendance</a:t>
            </a:r>
            <a:r>
              <a:rPr lang="mr-IN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  <a:endParaRPr lang="it-IT" sz="3000" b="1" dirty="0">
              <a:solidFill>
                <a:srgbClr val="00000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50+ media, 16 sponsors</a:t>
            </a: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450166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Challenges</a:t>
            </a:r>
            <a:r>
              <a:rPr lang="mr-IN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  <a:endParaRPr lang="it-IT" sz="3000" b="1" dirty="0">
              <a:solidFill>
                <a:srgbClr val="00000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Brexit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China.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International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complexity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148214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Thanks to </a:t>
            </a:r>
            <a:r>
              <a:rPr lang="it-IT" sz="3000" b="1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our</a:t>
            </a:r>
            <a:r>
              <a:rPr lang="it-IT" sz="3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speakers: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Paolo Borgio,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Massimo Goldoni,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Luigi De Vito,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Andrea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Giavon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228322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2164522"/>
            <a:ext cx="7636741" cy="4459563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IE-</a:t>
            </a:r>
            <a:r>
              <a:rPr lang="it-IT" sz="4000" b="1" dirty="0" err="1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 Information </a:t>
            </a:r>
            <a:r>
              <a:rPr lang="it-IT" sz="4000" b="1" dirty="0" err="1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Event</a:t>
            </a:r>
            <a:r>
              <a:rPr lang="it-IT" sz="4000" b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ln w="6350"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Fourth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edition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.</a:t>
            </a:r>
            <a:b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Record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attendance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(16 sponsors).</a:t>
            </a:r>
            <a:br>
              <a:rPr lang="it-IT" sz="30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081973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0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XYLEXPO 2018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17,781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visitors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(37,000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visits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5,032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visitors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from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abroad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(28.3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percent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lnSpc>
                <a:spcPct val="100000"/>
              </a:lnSpc>
              <a:buNone/>
            </a:pP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592672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exe_LOGO_XYLEXPO_CMK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57" y="1782079"/>
            <a:ext cx="8759827" cy="340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48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E3AF42A-C1A3-45BB-867E-050FFB4F0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543" y="1352474"/>
            <a:ext cx="8758053" cy="492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9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791831" cy="4329755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1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Welcome!</a:t>
            </a:r>
            <a:endParaRPr lang="it-IT" sz="1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10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From 5 to </a:t>
            </a:r>
            <a:r>
              <a:rPr lang="it-IT" sz="30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 </a:t>
            </a:r>
            <a:r>
              <a:rPr lang="it-IT" sz="3000" b="1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days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From </a:t>
            </a:r>
            <a:r>
              <a:rPr lang="it-IT" sz="3000" b="1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Tuesday</a:t>
            </a:r>
            <a:r>
              <a:rPr lang="it-IT" sz="30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26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to </a:t>
            </a:r>
            <a:r>
              <a:rPr lang="it-IT" sz="3000" b="1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Friday</a:t>
            </a:r>
            <a:r>
              <a:rPr lang="it-IT" sz="30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29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May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Free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entrance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with </a:t>
            </a:r>
            <a:r>
              <a:rPr lang="it-IT" sz="3000" b="1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pre-registration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br>
              <a:rPr lang="it-IT" sz="3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967498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000" b="1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XYLEXPO 2020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330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exhibitors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(15/02/2020).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Three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halls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29,000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square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meters</a:t>
            </a:r>
            <a:r>
              <a:rPr lang="it-IT" sz="30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647185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Hall 1: 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Biesse Group, Ima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Schelling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Group</a:t>
            </a:r>
            <a:r>
              <a:rPr lang="mr-IN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  <a:endParaRPr lang="it-IT" sz="3000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Hall 2: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Scm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Group,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Weinig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Group</a:t>
            </a:r>
            <a:r>
              <a:rPr lang="mr-IN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  <a:endParaRPr lang="it-IT" sz="3000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Hall 3: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Homag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Group,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Felder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Group,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		 </a:t>
            </a:r>
            <a:r>
              <a:rPr lang="it-IT" sz="3000" dirty="0" err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Cefla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Giardina Group</a:t>
            </a:r>
            <a:r>
              <a:rPr lang="mr-IN" sz="3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  <a:endParaRPr lang="it-IT" sz="3000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it-IT" sz="3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30953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9625757" cy="3278246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000" b="1" dirty="0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IA-</a:t>
            </a:r>
            <a:r>
              <a:rPr lang="it-IT" sz="4000" b="1" dirty="0" err="1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4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Innovation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Award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Fourth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edition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Three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categories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lang="it-IT" sz="3000" dirty="0">
              <a:ln w="6350"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800" i="1" dirty="0">
                <a:solidFill>
                  <a:schemeClr val="tx1"/>
                </a:solidFill>
              </a:rPr>
              <a:t>“Solid Wood and Panel Processing (including Tools),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i="1" dirty="0">
                <a:solidFill>
                  <a:schemeClr val="tx1"/>
                </a:solidFill>
              </a:rPr>
              <a:t>“Coating/Finishing” (systems and materials),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i="1" dirty="0">
                <a:solidFill>
                  <a:schemeClr val="tx1"/>
                </a:solidFill>
              </a:rPr>
              <a:t>“</a:t>
            </a:r>
            <a:r>
              <a:rPr lang="en-US" sz="2800" i="1" dirty="0" err="1">
                <a:solidFill>
                  <a:schemeClr val="tx1"/>
                </a:solidFill>
              </a:rPr>
              <a:t>IoT</a:t>
            </a:r>
            <a:r>
              <a:rPr lang="en-US" sz="2800" i="1" dirty="0">
                <a:solidFill>
                  <a:schemeClr val="tx1"/>
                </a:solidFill>
              </a:rPr>
              <a:t> and management of industrial processes”</a:t>
            </a:r>
            <a:r>
              <a:rPr lang="en-US" sz="2400" i="1" dirty="0">
                <a:solidFill>
                  <a:schemeClr val="tx1"/>
                </a:solidFill>
              </a:rPr>
              <a:t>.</a:t>
            </a:r>
            <a:endParaRPr lang="it-IT" sz="24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it-IT" sz="3000" i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</a:br>
            <a:endParaRPr lang="it-IT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55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9625757" cy="3278246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Training </a:t>
            </a:r>
            <a:r>
              <a:rPr lang="it-IT" sz="3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activities</a:t>
            </a:r>
            <a:r>
              <a:rPr lang="it-IT" sz="3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with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Catas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Incoming</a:t>
            </a:r>
            <a:r>
              <a:rPr lang="it-IT" sz="3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program</a:t>
            </a:r>
            <a:r>
              <a:rPr lang="it-IT" sz="3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organized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by ICE Agenzia.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Xylexpo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, a </a:t>
            </a:r>
            <a:r>
              <a:rPr lang="it-IT" sz="3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strategic</a:t>
            </a:r>
            <a:r>
              <a:rPr lang="it-IT" sz="3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show 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for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European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economy.</a:t>
            </a:r>
          </a:p>
        </p:txBody>
      </p:sp>
    </p:spTree>
    <p:extLst>
      <p:ext uri="{BB962C8B-B14F-4D97-AF65-F5344CB8AC3E}">
        <p14:creationId xmlns:p14="http://schemas.microsoft.com/office/powerpoint/2010/main" val="1782413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9625757" cy="3278246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000" b="1" dirty="0" err="1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Arena,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multipurpose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venue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tradition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since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2010!</a:t>
            </a:r>
            <a:endParaRPr lang="it-IT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it-IT" sz="3000" i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</a:br>
            <a:endParaRPr lang="it-IT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28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9625757" cy="3278246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000" b="1" dirty="0" err="1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4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Evening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May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27, 2020; </a:t>
            </a:r>
            <a:r>
              <a:rPr lang="it-IT" sz="3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starting</a:t>
            </a:r>
            <a:r>
              <a:rPr lang="it-IT" sz="3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6 p.m.</a:t>
            </a:r>
            <a:endParaRPr lang="it-IT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it-IT" sz="3000" i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</a:br>
            <a:endParaRPr lang="it-IT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273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05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it-IT" sz="4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Giavon</a:t>
            </a:r>
            <a:endParaRPr lang="it-IT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Catas</a:t>
            </a: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it-IT" sz="3000" dirty="0" err="1">
                <a:solidFill>
                  <a:srgbClr val="FF0000"/>
                </a:solidFill>
                <a:latin typeface="Zapf Dingbats" charset="2"/>
                <a:cs typeface="Zapf Dingbats" charset="2"/>
              </a:rPr>
              <a:t>s</a:t>
            </a:r>
            <a:endParaRPr lang="it-IT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302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69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55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Dario Corbetta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Acimall</a:t>
            </a:r>
            <a:r>
              <a:rPr lang="it-IT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endParaRPr lang="it-IT" sz="3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798589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B4200D-9EBF-486B-AD43-7A96A1B89DB8}"/>
              </a:ext>
            </a:extLst>
          </p:cNvPr>
          <p:cNvSpPr txBox="1"/>
          <p:nvPr/>
        </p:nvSpPr>
        <p:spPr>
          <a:xfrm>
            <a:off x="2250935" y="5989918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IMF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284C80-AED8-46CE-846F-A7CF672BB104}"/>
              </a:ext>
            </a:extLst>
          </p:cNvPr>
          <p:cNvSpPr txBox="1"/>
          <p:nvPr/>
        </p:nvSpPr>
        <p:spPr>
          <a:xfrm>
            <a:off x="2097741" y="1154429"/>
            <a:ext cx="98791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GDP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Billions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$) - World, China, Germany, Italy and USA</a:t>
            </a:r>
          </a:p>
        </p:txBody>
      </p:sp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71043139-1976-47C0-B979-F6C8406B1F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0186954"/>
              </p:ext>
            </p:extLst>
          </p:nvPr>
        </p:nvGraphicFramePr>
        <p:xfrm>
          <a:off x="2250935" y="2290483"/>
          <a:ext cx="6875136" cy="364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11895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Segnaposto contenuto 12">
            <a:extLst>
              <a:ext uri="{FF2B5EF4-FFF2-40B4-BE49-F238E27FC236}">
                <a16:creationId xmlns:a16="http://schemas.microsoft.com/office/drawing/2014/main" id="{6B1BEA46-20F7-4A32-BB60-AD816828C51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27123293"/>
              </p:ext>
            </p:extLst>
          </p:nvPr>
        </p:nvGraphicFramePr>
        <p:xfrm>
          <a:off x="2780146" y="1977160"/>
          <a:ext cx="6080125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B4200D-9EBF-486B-AD43-7A96A1B89DB8}"/>
              </a:ext>
            </a:extLst>
          </p:cNvPr>
          <p:cNvSpPr txBox="1"/>
          <p:nvPr/>
        </p:nvSpPr>
        <p:spPr>
          <a:xfrm>
            <a:off x="2796136" y="6204486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IMF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284C80-AED8-46CE-846F-A7CF672BB104}"/>
              </a:ext>
            </a:extLst>
          </p:cNvPr>
          <p:cNvSpPr txBox="1"/>
          <p:nvPr/>
        </p:nvSpPr>
        <p:spPr>
          <a:xfrm>
            <a:off x="2780146" y="1154429"/>
            <a:ext cx="90005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GDP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Billions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$) - China, Germany, Italy and USA</a:t>
            </a:r>
          </a:p>
        </p:txBody>
      </p:sp>
    </p:spTree>
    <p:extLst>
      <p:ext uri="{BB962C8B-B14F-4D97-AF65-F5344CB8AC3E}">
        <p14:creationId xmlns:p14="http://schemas.microsoft.com/office/powerpoint/2010/main" val="40642194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85401D07-560A-4394-8BFF-3515096964B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92453319"/>
              </p:ext>
            </p:extLst>
          </p:nvPr>
        </p:nvGraphicFramePr>
        <p:xfrm>
          <a:off x="2617694" y="1963738"/>
          <a:ext cx="6073775" cy="4348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6D66AC9F-103B-4547-9D63-78926CEE24FB}"/>
              </a:ext>
            </a:extLst>
          </p:cNvPr>
          <p:cNvSpPr txBox="1"/>
          <p:nvPr/>
        </p:nvSpPr>
        <p:spPr>
          <a:xfrm>
            <a:off x="2617694" y="6295088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IMF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2E30321-6803-402C-AF63-856AE4C0FCCE}"/>
              </a:ext>
            </a:extLst>
          </p:cNvPr>
          <p:cNvSpPr txBox="1"/>
          <p:nvPr/>
        </p:nvSpPr>
        <p:spPr>
          <a:xfrm>
            <a:off x="2617694" y="1118775"/>
            <a:ext cx="81040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GDP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.% - China, Germany, Italy and USA</a:t>
            </a:r>
          </a:p>
        </p:txBody>
      </p:sp>
    </p:spTree>
    <p:extLst>
      <p:ext uri="{BB962C8B-B14F-4D97-AF65-F5344CB8AC3E}">
        <p14:creationId xmlns:p14="http://schemas.microsoft.com/office/powerpoint/2010/main" val="36051128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0B6C8C8E-0621-4536-9559-AAFCBA413E69}"/>
              </a:ext>
            </a:extLst>
          </p:cNvPr>
          <p:cNvSpPr txBox="1"/>
          <p:nvPr/>
        </p:nvSpPr>
        <p:spPr>
          <a:xfrm>
            <a:off x="2600559" y="6109626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AC2C446-D1FB-4B46-9A92-0613CF609839}"/>
              </a:ext>
            </a:extLst>
          </p:cNvPr>
          <p:cNvSpPr txBox="1"/>
          <p:nvPr/>
        </p:nvSpPr>
        <p:spPr>
          <a:xfrm>
            <a:off x="2511080" y="1138518"/>
            <a:ext cx="6651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Export of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2018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  <a:p>
            <a:pPr algn="r"/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China, Germany, Italy and USA</a:t>
            </a:r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83A0B8B-93AD-4F54-866B-56AE9B8785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045527"/>
              </p:ext>
            </p:extLst>
          </p:nvPr>
        </p:nvGraphicFramePr>
        <p:xfrm>
          <a:off x="2600559" y="2407022"/>
          <a:ext cx="6068312" cy="3702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87049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FC0654AC-6981-448E-9A10-286A33C202D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6707120"/>
              </p:ext>
            </p:extLst>
          </p:nvPr>
        </p:nvGraphicFramePr>
        <p:xfrm>
          <a:off x="2511080" y="2342216"/>
          <a:ext cx="6083300" cy="4084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9243302D-ED1C-4EA9-B5E3-DA04AE5141FB}"/>
              </a:ext>
            </a:extLst>
          </p:cNvPr>
          <p:cNvSpPr txBox="1"/>
          <p:nvPr/>
        </p:nvSpPr>
        <p:spPr>
          <a:xfrm>
            <a:off x="2511080" y="6307112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0C7EE5A-E27D-48A9-B175-819F03CB0F4A}"/>
              </a:ext>
            </a:extLst>
          </p:cNvPr>
          <p:cNvSpPr txBox="1"/>
          <p:nvPr/>
        </p:nvSpPr>
        <p:spPr>
          <a:xfrm>
            <a:off x="2511081" y="1138518"/>
            <a:ext cx="763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Import/export of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2018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China, Germany, Italy and USA</a:t>
            </a:r>
          </a:p>
        </p:txBody>
      </p:sp>
    </p:spTree>
    <p:extLst>
      <p:ext uri="{BB962C8B-B14F-4D97-AF65-F5344CB8AC3E}">
        <p14:creationId xmlns:p14="http://schemas.microsoft.com/office/powerpoint/2010/main" val="15481965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egnaposto contenuto 9">
            <a:extLst>
              <a:ext uri="{FF2B5EF4-FFF2-40B4-BE49-F238E27FC236}">
                <a16:creationId xmlns:a16="http://schemas.microsoft.com/office/drawing/2014/main" id="{5E4B8F70-CA00-4BE7-9522-9216C67CBAF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36385899"/>
              </p:ext>
            </p:extLst>
          </p:nvPr>
        </p:nvGraphicFramePr>
        <p:xfrm>
          <a:off x="2511874" y="1905945"/>
          <a:ext cx="6283325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293287C2-33BA-432D-A39E-F863F882BA5E}"/>
              </a:ext>
            </a:extLst>
          </p:cNvPr>
          <p:cNvSpPr txBox="1"/>
          <p:nvPr/>
        </p:nvSpPr>
        <p:spPr>
          <a:xfrm>
            <a:off x="2511080" y="6235058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IMF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98F154-EDE9-454A-9D5F-7C51F1A04BDD}"/>
              </a:ext>
            </a:extLst>
          </p:cNvPr>
          <p:cNvSpPr txBox="1"/>
          <p:nvPr/>
        </p:nvSpPr>
        <p:spPr>
          <a:xfrm>
            <a:off x="2511080" y="1138518"/>
            <a:ext cx="854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.% - China, Germany, Italy and USA</a:t>
            </a:r>
          </a:p>
        </p:txBody>
      </p:sp>
    </p:spTree>
    <p:extLst>
      <p:ext uri="{BB962C8B-B14F-4D97-AF65-F5344CB8AC3E}">
        <p14:creationId xmlns:p14="http://schemas.microsoft.com/office/powerpoint/2010/main" val="5454352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egnaposto contenuto 9">
            <a:extLst>
              <a:ext uri="{FF2B5EF4-FFF2-40B4-BE49-F238E27FC236}">
                <a16:creationId xmlns:a16="http://schemas.microsoft.com/office/drawing/2014/main" id="{E4013C6A-417F-4EDD-BA7E-01680D2459D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21964701"/>
              </p:ext>
            </p:extLst>
          </p:nvPr>
        </p:nvGraphicFramePr>
        <p:xfrm>
          <a:off x="2678634" y="1905072"/>
          <a:ext cx="6189663" cy="431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8C7F05E2-665C-4F0E-8301-701E7D38EBA6}"/>
              </a:ext>
            </a:extLst>
          </p:cNvPr>
          <p:cNvSpPr txBox="1"/>
          <p:nvPr/>
        </p:nvSpPr>
        <p:spPr>
          <a:xfrm>
            <a:off x="2678634" y="6216722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IMF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6167DEE-B70E-4B62-9AC8-AE81CA6CD806}"/>
              </a:ext>
            </a:extLst>
          </p:cNvPr>
          <p:cNvSpPr txBox="1"/>
          <p:nvPr/>
        </p:nvSpPr>
        <p:spPr>
          <a:xfrm>
            <a:off x="2658862" y="1138518"/>
            <a:ext cx="854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.% - China, Germany, Italy and USA</a:t>
            </a:r>
          </a:p>
        </p:txBody>
      </p:sp>
    </p:spTree>
    <p:extLst>
      <p:ext uri="{BB962C8B-B14F-4D97-AF65-F5344CB8AC3E}">
        <p14:creationId xmlns:p14="http://schemas.microsoft.com/office/powerpoint/2010/main" val="22009723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4AD197E6-C65F-4471-805F-5D164362376D}"/>
              </a:ext>
            </a:extLst>
          </p:cNvPr>
          <p:cNvSpPr txBox="1"/>
          <p:nvPr/>
        </p:nvSpPr>
        <p:spPr>
          <a:xfrm>
            <a:off x="3472447" y="6302163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Eumabois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A8EADD07-7DE1-4DA9-AAD3-E74E30825A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807388"/>
              </p:ext>
            </p:extLst>
          </p:nvPr>
        </p:nvGraphicFramePr>
        <p:xfrm>
          <a:off x="2907897" y="1981199"/>
          <a:ext cx="6074738" cy="4329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C8F30FF-49FA-4219-A92C-30F6C71A87D7}"/>
              </a:ext>
            </a:extLst>
          </p:cNvPr>
          <p:cNvSpPr txBox="1"/>
          <p:nvPr/>
        </p:nvSpPr>
        <p:spPr>
          <a:xfrm>
            <a:off x="2457292" y="1186190"/>
            <a:ext cx="94576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production 2018</a:t>
            </a:r>
          </a:p>
        </p:txBody>
      </p:sp>
    </p:spTree>
    <p:extLst>
      <p:ext uri="{BB962C8B-B14F-4D97-AF65-F5344CB8AC3E}">
        <p14:creationId xmlns:p14="http://schemas.microsoft.com/office/powerpoint/2010/main" val="750464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F04DE95F-860B-438F-A54F-DCA01B3FE31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50221083"/>
              </p:ext>
            </p:extLst>
          </p:nvPr>
        </p:nvGraphicFramePr>
        <p:xfrm>
          <a:off x="2342212" y="2387273"/>
          <a:ext cx="7509164" cy="3304000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2798619">
                  <a:extLst>
                    <a:ext uri="{9D8B030D-6E8A-4147-A177-3AD203B41FA5}">
                      <a16:colId xmlns:a16="http://schemas.microsoft.com/office/drawing/2014/main" val="4006742427"/>
                    </a:ext>
                  </a:extLst>
                </a:gridCol>
                <a:gridCol w="1613983">
                  <a:extLst>
                    <a:ext uri="{9D8B030D-6E8A-4147-A177-3AD203B41FA5}">
                      <a16:colId xmlns:a16="http://schemas.microsoft.com/office/drawing/2014/main" val="2331749002"/>
                    </a:ext>
                  </a:extLst>
                </a:gridCol>
                <a:gridCol w="1548281">
                  <a:extLst>
                    <a:ext uri="{9D8B030D-6E8A-4147-A177-3AD203B41FA5}">
                      <a16:colId xmlns:a16="http://schemas.microsoft.com/office/drawing/2014/main" val="1435239634"/>
                    </a:ext>
                  </a:extLst>
                </a:gridCol>
                <a:gridCol w="1548281">
                  <a:extLst>
                    <a:ext uri="{9D8B030D-6E8A-4147-A177-3AD203B41FA5}">
                      <a16:colId xmlns:a16="http://schemas.microsoft.com/office/drawing/2014/main" val="3165347805"/>
                    </a:ext>
                  </a:extLst>
                </a:gridCol>
              </a:tblGrid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it-IT" sz="2000" b="1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it-IT" sz="2000" b="1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%</a:t>
                      </a:r>
                      <a:endParaRPr lang="it-IT" sz="2000" b="1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Share</a:t>
                      </a:r>
                      <a:endParaRPr lang="it-IT" sz="20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0309722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2,452.5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9775790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1,611.3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898687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China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1,531.6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11.7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128721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Taiwan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586.5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4180594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504.1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1782788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7076628"/>
                  </a:ext>
                </a:extLst>
              </a:tr>
              <a:tr h="413000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(world export)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9,422.1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0989200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9EE1D8-D6CF-4BD9-8CD0-73CF684886EE}"/>
              </a:ext>
            </a:extLst>
          </p:cNvPr>
          <p:cNvSpPr txBox="1"/>
          <p:nvPr/>
        </p:nvSpPr>
        <p:spPr>
          <a:xfrm>
            <a:off x="2251400" y="6000133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78B85E-B183-4254-92C6-DC362335B90F}"/>
              </a:ext>
            </a:extLst>
          </p:cNvPr>
          <p:cNvSpPr txBox="1"/>
          <p:nvPr/>
        </p:nvSpPr>
        <p:spPr>
          <a:xfrm>
            <a:off x="2068945" y="1186190"/>
            <a:ext cx="8266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r"/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export 2018 - top 6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manufacturers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</p:txBody>
      </p:sp>
    </p:spTree>
    <p:extLst>
      <p:ext uri="{BB962C8B-B14F-4D97-AF65-F5344CB8AC3E}">
        <p14:creationId xmlns:p14="http://schemas.microsoft.com/office/powerpoint/2010/main" val="113185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sz="1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rgbClr val="E30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XYLEXPO 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EVENT</a:t>
            </a: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Time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2063273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F04DE95F-860B-438F-A54F-DCA01B3FE31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307149"/>
              </p:ext>
            </p:extLst>
          </p:nvPr>
        </p:nvGraphicFramePr>
        <p:xfrm>
          <a:off x="3141289" y="2172525"/>
          <a:ext cx="6101633" cy="4198752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2350846">
                  <a:extLst>
                    <a:ext uri="{9D8B030D-6E8A-4147-A177-3AD203B41FA5}">
                      <a16:colId xmlns:a16="http://schemas.microsoft.com/office/drawing/2014/main" val="4006742427"/>
                    </a:ext>
                  </a:extLst>
                </a:gridCol>
                <a:gridCol w="2165948">
                  <a:extLst>
                    <a:ext uri="{9D8B030D-6E8A-4147-A177-3AD203B41FA5}">
                      <a16:colId xmlns:a16="http://schemas.microsoft.com/office/drawing/2014/main" val="2331749002"/>
                    </a:ext>
                  </a:extLst>
                </a:gridCol>
                <a:gridCol w="1584839">
                  <a:extLst>
                    <a:ext uri="{9D8B030D-6E8A-4147-A177-3AD203B41FA5}">
                      <a16:colId xmlns:a16="http://schemas.microsoft.com/office/drawing/2014/main" val="1435239634"/>
                    </a:ext>
                  </a:extLst>
                </a:gridCol>
              </a:tblGrid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it-IT" sz="2000" b="0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it-IT" sz="2000" b="0" i="1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r>
                        <a:rPr lang="it-IT" sz="2000" b="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%</a:t>
                      </a:r>
                      <a:endParaRPr lang="it-IT" sz="2000" b="0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0309722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372.9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9775790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Vietnam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898687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128721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Russia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4180594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Canada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1782788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7076628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Australia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6202227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U.K.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-16.3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0108863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Indonesia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4294653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Malaysia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5015816"/>
                  </a:ext>
                </a:extLst>
              </a:tr>
              <a:tr h="34989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1531.6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11.7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1977484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93FCFFD6-904D-4FE8-A1C2-54116B743C35}"/>
              </a:ext>
            </a:extLst>
          </p:cNvPr>
          <p:cNvSpPr txBox="1"/>
          <p:nvPr/>
        </p:nvSpPr>
        <p:spPr>
          <a:xfrm>
            <a:off x="3064915" y="6463799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CE8A5D-4517-4162-AF8E-8031431254E8}"/>
              </a:ext>
            </a:extLst>
          </p:cNvPr>
          <p:cNvSpPr txBox="1"/>
          <p:nvPr/>
        </p:nvSpPr>
        <p:spPr>
          <a:xfrm>
            <a:off x="2833811" y="1186190"/>
            <a:ext cx="6716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Chinese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export 2018 - top 10 markets</a:t>
            </a:r>
          </a:p>
        </p:txBody>
      </p:sp>
    </p:spTree>
    <p:extLst>
      <p:ext uri="{BB962C8B-B14F-4D97-AF65-F5344CB8AC3E}">
        <p14:creationId xmlns:p14="http://schemas.microsoft.com/office/powerpoint/2010/main" val="3932292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F04DE95F-860B-438F-A54F-DCA01B3FE31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94541092"/>
              </p:ext>
            </p:extLst>
          </p:nvPr>
        </p:nvGraphicFramePr>
        <p:xfrm>
          <a:off x="3129569" y="2449513"/>
          <a:ext cx="6131858" cy="3081827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2361965">
                  <a:extLst>
                    <a:ext uri="{9D8B030D-6E8A-4147-A177-3AD203B41FA5}">
                      <a16:colId xmlns:a16="http://schemas.microsoft.com/office/drawing/2014/main" val="4006742427"/>
                    </a:ext>
                  </a:extLst>
                </a:gridCol>
                <a:gridCol w="2176981">
                  <a:extLst>
                    <a:ext uri="{9D8B030D-6E8A-4147-A177-3AD203B41FA5}">
                      <a16:colId xmlns:a16="http://schemas.microsoft.com/office/drawing/2014/main" val="2331749002"/>
                    </a:ext>
                  </a:extLst>
                </a:gridCol>
                <a:gridCol w="1592912">
                  <a:extLst>
                    <a:ext uri="{9D8B030D-6E8A-4147-A177-3AD203B41FA5}">
                      <a16:colId xmlns:a16="http://schemas.microsoft.com/office/drawing/2014/main" val="1435239634"/>
                    </a:ext>
                  </a:extLst>
                </a:gridCol>
              </a:tblGrid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it-IT" sz="2000" b="0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it-IT" sz="2000" b="0" i="1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r>
                        <a:rPr lang="it-IT" sz="2000" b="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%</a:t>
                      </a:r>
                      <a:endParaRPr lang="it-IT" sz="2000" b="0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0309722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323.6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9775790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Taiwan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-15.2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898687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128721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-57.4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4180594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1782788"/>
                  </a:ext>
                </a:extLst>
              </a:tr>
              <a:tr h="44026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658.7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2452534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0A22CD12-733F-4BD6-8884-F4B5D5A53247}"/>
              </a:ext>
            </a:extLst>
          </p:cNvPr>
          <p:cNvSpPr txBox="1"/>
          <p:nvPr/>
        </p:nvSpPr>
        <p:spPr>
          <a:xfrm>
            <a:off x="3038129" y="6004752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12BBF8-79A8-46A3-87C9-29DE9A4F8E28}"/>
              </a:ext>
            </a:extLst>
          </p:cNvPr>
          <p:cNvSpPr txBox="1"/>
          <p:nvPr/>
        </p:nvSpPr>
        <p:spPr>
          <a:xfrm>
            <a:off x="2841813" y="1192887"/>
            <a:ext cx="7364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Chinese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import 2018 - top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manufacturers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2422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F04DE95F-860B-438F-A54F-DCA01B3FE3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608559"/>
              </p:ext>
            </p:extLst>
          </p:nvPr>
        </p:nvGraphicFramePr>
        <p:xfrm>
          <a:off x="3730856" y="2767607"/>
          <a:ext cx="6083704" cy="2741172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2343416">
                  <a:extLst>
                    <a:ext uri="{9D8B030D-6E8A-4147-A177-3AD203B41FA5}">
                      <a16:colId xmlns:a16="http://schemas.microsoft.com/office/drawing/2014/main" val="4006742427"/>
                    </a:ext>
                  </a:extLst>
                </a:gridCol>
                <a:gridCol w="2159885">
                  <a:extLst>
                    <a:ext uri="{9D8B030D-6E8A-4147-A177-3AD203B41FA5}">
                      <a16:colId xmlns:a16="http://schemas.microsoft.com/office/drawing/2014/main" val="2331749002"/>
                    </a:ext>
                  </a:extLst>
                </a:gridCol>
                <a:gridCol w="1580403">
                  <a:extLst>
                    <a:ext uri="{9D8B030D-6E8A-4147-A177-3AD203B41FA5}">
                      <a16:colId xmlns:a16="http://schemas.microsoft.com/office/drawing/2014/main" val="1435239634"/>
                    </a:ext>
                  </a:extLst>
                </a:gridCol>
              </a:tblGrid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it-IT" sz="2000" b="1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it-IT" sz="2000" b="1" i="1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r>
                        <a:rPr lang="it-IT" sz="20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%</a:t>
                      </a:r>
                      <a:endParaRPr lang="it-IT" sz="2000" b="1" i="1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0309722"/>
                  </a:ext>
                </a:extLst>
              </a:tr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9775790"/>
                  </a:ext>
                </a:extLst>
              </a:tr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Taiwan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-37.0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898687"/>
                  </a:ext>
                </a:extLst>
              </a:tr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128721"/>
                  </a:ext>
                </a:extLst>
              </a:tr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-67.6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4180594"/>
                  </a:ext>
                </a:extLst>
              </a:tr>
              <a:tr h="45686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-35.3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1782788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A9D53A74-62F4-4AEE-AA7B-540E32DE5D21}"/>
              </a:ext>
            </a:extLst>
          </p:cNvPr>
          <p:cNvSpPr txBox="1"/>
          <p:nvPr/>
        </p:nvSpPr>
        <p:spPr>
          <a:xfrm>
            <a:off x="3629256" y="5834259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A87F2F-DE69-41C0-86D8-073F1C56AD9B}"/>
              </a:ext>
            </a:extLst>
          </p:cNvPr>
          <p:cNvSpPr txBox="1"/>
          <p:nvPr/>
        </p:nvSpPr>
        <p:spPr>
          <a:xfrm>
            <a:off x="1165853" y="1118687"/>
            <a:ext cx="9080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Chinese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import 2019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Jan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./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Oct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.) - top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manufacturers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090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C84118C-6A7E-4092-AA5B-DB53C60CDD2D}"/>
              </a:ext>
            </a:extLst>
          </p:cNvPr>
          <p:cNvSpPr txBox="1"/>
          <p:nvPr/>
        </p:nvSpPr>
        <p:spPr>
          <a:xfrm>
            <a:off x="2751932" y="6284614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AD6D6D-1C31-4DDA-A282-A2727859060F}"/>
              </a:ext>
            </a:extLst>
          </p:cNvPr>
          <p:cNvSpPr txBox="1"/>
          <p:nvPr/>
        </p:nvSpPr>
        <p:spPr>
          <a:xfrm>
            <a:off x="1288783" y="1422808"/>
            <a:ext cx="89496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import/export China and World trade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16DFB6B5-2D1B-42C9-A06D-5930AD1EA4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441597"/>
              </p:ext>
            </p:extLst>
          </p:nvPr>
        </p:nvGraphicFramePr>
        <p:xfrm>
          <a:off x="2751932" y="2584084"/>
          <a:ext cx="6023320" cy="3087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45614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A7EEA5A-0F48-44F2-AFB5-C3379C584690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58820383"/>
              </p:ext>
            </p:extLst>
          </p:nvPr>
        </p:nvGraphicFramePr>
        <p:xfrm>
          <a:off x="3269673" y="2201853"/>
          <a:ext cx="6180138" cy="4040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6A45F492-B969-4EEB-AFD5-E50129E8611F}"/>
              </a:ext>
            </a:extLst>
          </p:cNvPr>
          <p:cNvSpPr txBox="1"/>
          <p:nvPr/>
        </p:nvSpPr>
        <p:spPr>
          <a:xfrm>
            <a:off x="3269673" y="6262179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E6003B4-A4AD-41E3-A2F3-1531F4F7A84F}"/>
              </a:ext>
            </a:extLst>
          </p:cNvPr>
          <p:cNvSpPr txBox="1"/>
          <p:nvPr/>
        </p:nvSpPr>
        <p:spPr>
          <a:xfrm>
            <a:off x="907410" y="1166051"/>
            <a:ext cx="8542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import/export Germany-China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</p:txBody>
      </p:sp>
    </p:spTree>
    <p:extLst>
      <p:ext uri="{BB962C8B-B14F-4D97-AF65-F5344CB8AC3E}">
        <p14:creationId xmlns:p14="http://schemas.microsoft.com/office/powerpoint/2010/main" val="40984966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FBC86695-9D77-4028-BC27-4DD40572955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81631656"/>
              </p:ext>
            </p:extLst>
          </p:nvPr>
        </p:nvGraphicFramePr>
        <p:xfrm>
          <a:off x="2907896" y="1985963"/>
          <a:ext cx="6078538" cy="422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10D787-C58D-4E10-A4A3-09884178B1CC}"/>
              </a:ext>
            </a:extLst>
          </p:cNvPr>
          <p:cNvSpPr txBox="1"/>
          <p:nvPr/>
        </p:nvSpPr>
        <p:spPr>
          <a:xfrm>
            <a:off x="2907896" y="6389908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0D220F-5E3B-472A-9327-0E3105C4AEA8}"/>
              </a:ext>
            </a:extLst>
          </p:cNvPr>
          <p:cNvSpPr txBox="1"/>
          <p:nvPr/>
        </p:nvSpPr>
        <p:spPr>
          <a:xfrm>
            <a:off x="1062601" y="1066118"/>
            <a:ext cx="8542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import/export Italy-China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</p:txBody>
      </p:sp>
    </p:spTree>
    <p:extLst>
      <p:ext uri="{BB962C8B-B14F-4D97-AF65-F5344CB8AC3E}">
        <p14:creationId xmlns:p14="http://schemas.microsoft.com/office/powerpoint/2010/main" val="24559431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A587DD0A-3ED0-49F7-8652-49763B9B1DA9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94871113"/>
              </p:ext>
            </p:extLst>
          </p:nvPr>
        </p:nvGraphicFramePr>
        <p:xfrm>
          <a:off x="2817090" y="2058988"/>
          <a:ext cx="6230938" cy="4186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31C67ACC-6171-41E1-BB9A-C1F1FF2B2B56}"/>
              </a:ext>
            </a:extLst>
          </p:cNvPr>
          <p:cNvSpPr txBox="1"/>
          <p:nvPr/>
        </p:nvSpPr>
        <p:spPr>
          <a:xfrm>
            <a:off x="2817090" y="6285865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intracen.org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C8CD190-5C33-4DE4-8925-B48C21A40B22}"/>
              </a:ext>
            </a:extLst>
          </p:cNvPr>
          <p:cNvSpPr txBox="1"/>
          <p:nvPr/>
        </p:nvSpPr>
        <p:spPr>
          <a:xfrm>
            <a:off x="988711" y="1186190"/>
            <a:ext cx="8542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Woodworking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machinery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import/export USA-China (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euro)</a:t>
            </a:r>
          </a:p>
        </p:txBody>
      </p:sp>
    </p:spTree>
    <p:extLst>
      <p:ext uri="{BB962C8B-B14F-4D97-AF65-F5344CB8AC3E}">
        <p14:creationId xmlns:p14="http://schemas.microsoft.com/office/powerpoint/2010/main" val="322121193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34" descr="mondo.jpg">
            <a:extLst>
              <a:ext uri="{FF2B5EF4-FFF2-40B4-BE49-F238E27FC236}">
                <a16:creationId xmlns:a16="http://schemas.microsoft.com/office/drawing/2014/main" id="{9B8A1A85-75A4-4EE2-90A6-CA27E01ADD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75601" y="1987225"/>
            <a:ext cx="7620000" cy="40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44DD096C-3986-4DC6-867E-212233A31B51}"/>
              </a:ext>
            </a:extLst>
          </p:cNvPr>
          <p:cNvSpPr/>
          <p:nvPr/>
        </p:nvSpPr>
        <p:spPr bwMode="auto">
          <a:xfrm>
            <a:off x="5253553" y="2162794"/>
            <a:ext cx="1512888" cy="1433513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CasellaDiTesto 32">
            <a:extLst>
              <a:ext uri="{FF2B5EF4-FFF2-40B4-BE49-F238E27FC236}">
                <a16:creationId xmlns:a16="http://schemas.microsoft.com/office/drawing/2014/main" id="{4819A39D-AD4A-439C-A72B-668771A81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3326" y="1986026"/>
            <a:ext cx="10731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</a:p>
        </p:txBody>
      </p:sp>
      <p:sp>
        <p:nvSpPr>
          <p:cNvPr id="10" name="CasellaDiTesto 25">
            <a:extLst>
              <a:ext uri="{FF2B5EF4-FFF2-40B4-BE49-F238E27FC236}">
                <a16:creationId xmlns:a16="http://schemas.microsoft.com/office/drawing/2014/main" id="{E9E7E207-6321-499D-875C-FF6DA9BD8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5841" y="3509415"/>
            <a:ext cx="18697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 &amp; Oceania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</a:p>
        </p:txBody>
      </p:sp>
      <p:sp>
        <p:nvSpPr>
          <p:cNvPr id="11" name="CasellaDiTesto 25">
            <a:extLst>
              <a:ext uri="{FF2B5EF4-FFF2-40B4-BE49-F238E27FC236}">
                <a16:creationId xmlns:a16="http://schemas.microsoft.com/office/drawing/2014/main" id="{81A77E0E-7294-47E8-B435-E05AC7D9B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551" y="3773073"/>
            <a:ext cx="18697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</a:p>
        </p:txBody>
      </p:sp>
      <p:sp>
        <p:nvSpPr>
          <p:cNvPr id="12" name="CasellaDiTesto 25">
            <a:extLst>
              <a:ext uri="{FF2B5EF4-FFF2-40B4-BE49-F238E27FC236}">
                <a16:creationId xmlns:a16="http://schemas.microsoft.com/office/drawing/2014/main" id="{BCB7105E-27EE-4CCB-928D-14013B755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6129" y="3950045"/>
            <a:ext cx="18697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7%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11AA26D-9E59-43CA-9710-3A16A601B99C}"/>
              </a:ext>
            </a:extLst>
          </p:cNvPr>
          <p:cNvSpPr txBox="1"/>
          <p:nvPr/>
        </p:nvSpPr>
        <p:spPr>
          <a:xfrm>
            <a:off x="2465443" y="6229190"/>
            <a:ext cx="19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Source: Xylexpo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BB8718E-C821-41B4-82A8-8F691A72871A}"/>
              </a:ext>
            </a:extLst>
          </p:cNvPr>
          <p:cNvSpPr txBox="1"/>
          <p:nvPr/>
        </p:nvSpPr>
        <p:spPr>
          <a:xfrm>
            <a:off x="2465443" y="1255262"/>
            <a:ext cx="854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Xylexpo: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of international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visitors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32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5AAD4DA9-4014-4845-9747-C51D3F0674B7}"/>
              </a:ext>
            </a:extLst>
          </p:cNvPr>
          <p:cNvSpPr txBox="1"/>
          <p:nvPr/>
        </p:nvSpPr>
        <p:spPr>
          <a:xfrm>
            <a:off x="2457292" y="2444648"/>
            <a:ext cx="90095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Promotion network including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50 foreign offices 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(Italian trade agency, Chambers of Commerce, local agencies).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Multiple mailings of the printed brochure to a database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potential visitors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30,000 contacts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Distribution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press releases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a media database.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Newsletter and direct mailing to a database of potential visitors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40,000 units.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Geomarketing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(phone recall, newsletter).</a:t>
            </a:r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28236EF-E1BA-4B6C-AF2A-B043D4DC187F}"/>
              </a:ext>
            </a:extLst>
          </p:cNvPr>
          <p:cNvSpPr txBox="1"/>
          <p:nvPr/>
        </p:nvSpPr>
        <p:spPr>
          <a:xfrm>
            <a:off x="2457292" y="1447800"/>
            <a:ext cx="854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Xylexpo: promotion of international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visitors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639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68CFA05-16BC-4F3F-B9F1-B211CF3348DC}"/>
              </a:ext>
            </a:extLst>
          </p:cNvPr>
          <p:cNvSpPr txBox="1"/>
          <p:nvPr/>
        </p:nvSpPr>
        <p:spPr>
          <a:xfrm>
            <a:off x="2457292" y="2375268"/>
            <a:ext cx="7512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xylexpo.com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Advertising campaign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industry media and websites.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Promotional booth at the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international exhibitions.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International press event in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Milan.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Visitors incoming program at the show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(official delegation from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 countries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Social marketing.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Video interviews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with opinion leader.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BAF106-9AB1-4922-BE09-31F4C252FDE0}"/>
              </a:ext>
            </a:extLst>
          </p:cNvPr>
          <p:cNvSpPr txBox="1"/>
          <p:nvPr/>
        </p:nvSpPr>
        <p:spPr>
          <a:xfrm>
            <a:off x="2457292" y="1458663"/>
            <a:ext cx="8542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Xylexpo: promotion of international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visitors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2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5018023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IE-</a:t>
            </a:r>
            <a:r>
              <a:rPr lang="it-IT" sz="4000" b="1" dirty="0" err="1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 Information </a:t>
            </a:r>
            <a:r>
              <a:rPr lang="it-IT" sz="4000" b="1" dirty="0" err="1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Event</a:t>
            </a:r>
            <a:r>
              <a:rPr lang="it-IT" sz="4000" b="1" dirty="0">
                <a:ln w="6350">
                  <a:noFill/>
                </a:ln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3000" b="1" dirty="0">
              <a:ln w="6350"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AIMSAD					BACCI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BIESSE					BIG ON DRY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DALSO 					FIMAL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GIARDINA GROUP		GREDA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HOMAG					INCOMAC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LEUCO					METAL WORLD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SALVAMAC				SCM GROUP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VITAP						WEINIG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9008813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25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791831" cy="4329755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1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Q&amp;A time</a:t>
            </a:r>
            <a:endParaRPr lang="it-IT" sz="1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4786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99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0" y="2352261"/>
            <a:ext cx="9469765" cy="2836076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6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ePress</a:t>
            </a:r>
            <a:r>
              <a:rPr lang="it-IT" sz="6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Kit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it-IT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(text, </a:t>
            </a:r>
            <a:r>
              <a:rPr lang="it-IT" sz="2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figures</a:t>
            </a:r>
            <a:r>
              <a:rPr lang="it-IT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it-IT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2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lang="it-IT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it-IT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</a:t>
            </a:r>
            <a:r>
              <a:rPr lang="it-IT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</a:t>
            </a:r>
            <a:r>
              <a:rPr lang="it-IT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20, 12 a.m., on</a:t>
            </a: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60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www.xylexpo.com</a:t>
            </a:r>
            <a:r>
              <a:rPr lang="it-IT" sz="6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/press</a:t>
            </a:r>
          </a:p>
          <a:p>
            <a:pPr marL="0" indent="0">
              <a:buNone/>
            </a:pPr>
            <a:endParaRPr lang="it-IT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4538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35">
            <a:extLst>
              <a:ext uri="{FF2B5EF4-FFF2-40B4-BE49-F238E27FC236}">
                <a16:creationId xmlns:a16="http://schemas.microsoft.com/office/drawing/2014/main" id="{21028229-5D26-7049-94F4-A1354754DA31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7565925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30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it-IT" sz="30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it-IT" sz="30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30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it-IT" sz="30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it-IT" sz="30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it-IT" sz="3000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47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it-IT" sz="47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700" b="1" dirty="0" err="1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it-IT" sz="4700" b="1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Milan!!!</a:t>
            </a:r>
            <a:endParaRPr lang="it-IT" sz="4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3967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0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7636741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sz="1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rgbClr val="E30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XYLEXPO </a:t>
            </a: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EVENT</a:t>
            </a: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Time</a:t>
            </a: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79956508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610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55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497015" y="1606061"/>
            <a:ext cx="9400818" cy="397603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sz="1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rgbClr val="E30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XYLEXPO 2020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</a:t>
            </a: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/>
            <a:endParaRPr lang="it-IT" sz="3000" dirty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117412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35">
            <a:extLst>
              <a:ext uri="{FF2B5EF4-FFF2-40B4-BE49-F238E27FC236}">
                <a16:creationId xmlns:a16="http://schemas.microsoft.com/office/drawing/2014/main" id="{22E052D2-A98C-A24C-A70B-C480ED83312D}"/>
              </a:ext>
            </a:extLst>
          </p:cNvPr>
          <p:cNvSpPr txBox="1">
            <a:spLocks/>
          </p:cNvSpPr>
          <p:nvPr/>
        </p:nvSpPr>
        <p:spPr>
          <a:xfrm>
            <a:off x="2567831" y="2188276"/>
            <a:ext cx="8404969" cy="3000061"/>
          </a:xfrm>
          <a:prstGeom prst="rect">
            <a:avLst/>
          </a:prstGeom>
        </p:spPr>
        <p:txBody>
          <a:bodyPr>
            <a:noAutofit/>
          </a:bodyPr>
          <a:lstStyle>
            <a:lvl1pPr marL="425897" indent="-425897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922776" indent="-354914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1419656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987520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2555382" indent="-283931" algn="l" defTabSz="567863" rtl="0" eaLnBrk="1" latinLnBrk="0" hangingPunct="1">
              <a:lnSpc>
                <a:spcPts val="2282"/>
              </a:lnSpc>
              <a:spcBef>
                <a:spcPct val="20000"/>
              </a:spcBef>
              <a:buFont typeface="Arial"/>
              <a:buChar char="•"/>
              <a:defRPr sz="2282" kern="1200">
                <a:solidFill>
                  <a:srgbClr val="6F6F6E"/>
                </a:solidFill>
                <a:latin typeface="Roboto" charset="0"/>
                <a:ea typeface="Roboto" charset="0"/>
                <a:cs typeface="Roboto" charset="0"/>
              </a:defRPr>
            </a:lvl5pPr>
            <a:lvl6pPr marL="3123243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91106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8969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26832" indent="-283931" algn="l" defTabSz="567863" rtl="0" eaLnBrk="1" latinLnBrk="0" hangingPunct="1">
              <a:spcBef>
                <a:spcPct val="20000"/>
              </a:spcBef>
              <a:buFont typeface="Arial"/>
              <a:buChar char="•"/>
              <a:defRPr sz="2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it-IT" sz="48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ENGLISH		</a:t>
            </a:r>
            <a:r>
              <a:rPr lang="it-IT" sz="48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channel</a:t>
            </a:r>
            <a:r>
              <a:rPr lang="it-IT" sz="48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4800" b="1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ITALIAN		</a:t>
            </a:r>
            <a:r>
              <a:rPr lang="it-IT" sz="4800" dirty="0" err="1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channel</a:t>
            </a:r>
            <a:r>
              <a:rPr lang="it-IT" sz="480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2</a:t>
            </a:r>
          </a:p>
          <a:p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796483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IESSEgroup">
      <a:dk1>
        <a:srgbClr val="707173"/>
      </a:dk1>
      <a:lt1>
        <a:sysClr val="window" lastClr="FFFFFF"/>
      </a:lt1>
      <a:dk2>
        <a:srgbClr val="707173"/>
      </a:dk2>
      <a:lt2>
        <a:srgbClr val="BDBBBB"/>
      </a:lt2>
      <a:accent1>
        <a:srgbClr val="509F25"/>
      </a:accent1>
      <a:accent2>
        <a:srgbClr val="E2001A"/>
      </a:accent2>
      <a:accent3>
        <a:srgbClr val="003594"/>
      </a:accent3>
      <a:accent4>
        <a:srgbClr val="83B1C6"/>
      </a:accent4>
      <a:accent5>
        <a:srgbClr val="FFB819"/>
      </a:accent5>
      <a:accent6>
        <a:srgbClr val="18B0BC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sg_ppt_BiesseGroup_16:9" id="{85A0AE1C-121E-4949-AE60-6E1F63BEE52C}" vid="{AEA55377-8637-5C45-8384-9F01D1D9191B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1084</Words>
  <Application>Microsoft Macintosh PowerPoint</Application>
  <PresentationFormat>Personalizzato</PresentationFormat>
  <Paragraphs>391</Paragraphs>
  <Slides>67</Slides>
  <Notes>48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6</vt:i4>
      </vt:variant>
      <vt:variant>
        <vt:lpstr>Titoli diapositive</vt:lpstr>
      </vt:variant>
      <vt:variant>
        <vt:i4>67</vt:i4>
      </vt:variant>
    </vt:vector>
  </HeadingPairs>
  <TitlesOfParts>
    <vt:vector size="79" baseType="lpstr">
      <vt:lpstr>Arial</vt:lpstr>
      <vt:lpstr>Calibri</vt:lpstr>
      <vt:lpstr>Calibri Light</vt:lpstr>
      <vt:lpstr>Roboto</vt:lpstr>
      <vt:lpstr>Roboto Regular</vt:lpstr>
      <vt:lpstr>Zapf Dingbats</vt:lpstr>
      <vt:lpstr>Tema di Office</vt:lpstr>
      <vt:lpstr>Personalizza struttura</vt:lpstr>
      <vt:lpstr>4_Personalizza struttura</vt:lpstr>
      <vt:lpstr>2_Personalizza struttura</vt:lpstr>
      <vt:lpstr>3_Personalizza struttura</vt:lpstr>
      <vt:lpstr>1_Personalizza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Microsoft Office User</cp:lastModifiedBy>
  <cp:revision>236</cp:revision>
  <cp:lastPrinted>2020-02-17T17:15:17Z</cp:lastPrinted>
  <dcterms:created xsi:type="dcterms:W3CDTF">2018-01-18T16:18:32Z</dcterms:created>
  <dcterms:modified xsi:type="dcterms:W3CDTF">2020-02-17T23:08:22Z</dcterms:modified>
</cp:coreProperties>
</file>