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rts/chart2.xml" ContentType="application/vnd.openxmlformats-officedocument.drawingml.chart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charts/chart3.xml" ContentType="application/vnd.openxmlformats-officedocument.drawingml.chart+xml"/>
  <Override PartName="/ppt/notesSlides/notesSlide39.xml" ContentType="application/vnd.openxmlformats-officedocument.presentationml.notesSlide+xml"/>
  <Override PartName="/ppt/charts/chart4.xml" ContentType="application/vnd.openxmlformats-officedocument.drawingml.chart+xml"/>
  <Override PartName="/ppt/notesSlides/notesSlide40.xml" ContentType="application/vnd.openxmlformats-officedocument.presentationml.notesSlide+xml"/>
  <Override PartName="/ppt/charts/chart5.xml" ContentType="application/vnd.openxmlformats-officedocument.drawingml.chart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charts/chart6.xml" ContentType="application/vnd.openxmlformats-officedocument.drawingml.chart+xml"/>
  <Override PartName="/ppt/notesSlides/notesSlide48.xml" ContentType="application/vnd.openxmlformats-officedocument.presentationml.notesSlide+xml"/>
  <Override PartName="/ppt/charts/chart7.xml" ContentType="application/vnd.openxmlformats-officedocument.drawingml.chart+xml"/>
  <Override PartName="/ppt/notesSlides/notesSlide49.xml" ContentType="application/vnd.openxmlformats-officedocument.presentationml.notesSlide+xml"/>
  <Override PartName="/ppt/charts/chart8.xml" ContentType="application/vnd.openxmlformats-officedocument.drawingml.chart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charts/chart9.xml" ContentType="application/vnd.openxmlformats-officedocument.drawingml.chart+xml"/>
  <Override PartName="/ppt/notesSlides/notesSlide52.xml" ContentType="application/vnd.openxmlformats-officedocument.presentationml.notesSlide+xml"/>
  <Override PartName="/ppt/charts/chart10.xml" ContentType="application/vnd.openxmlformats-officedocument.drawingml.chart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charts/chart11.xml" ContentType="application/vnd.openxmlformats-officedocument.drawingml.chart+xml"/>
  <Override PartName="/ppt/notesSlides/notesSlide58.xml" ContentType="application/vnd.openxmlformats-officedocument.presentationml.notesSlide+xml"/>
  <Override PartName="/ppt/charts/chart12.xml" ContentType="application/vnd.openxmlformats-officedocument.drawingml.chart+xml"/>
  <Override PartName="/ppt/notesSlides/notesSlide59.xml" ContentType="application/vnd.openxmlformats-officedocument.presentationml.notesSlide+xml"/>
  <Override PartName="/ppt/charts/chart13.xml" ContentType="application/vnd.openxmlformats-officedocument.drawingml.chart+xml"/>
  <Override PartName="/ppt/notesSlides/notesSlide60.xml" ContentType="application/vnd.openxmlformats-officedocument.presentationml.notesSlide+xml"/>
  <Override PartName="/ppt/charts/chart14.xml" ContentType="application/vnd.openxmlformats-officedocument.drawingml.chart+xml"/>
  <Override PartName="/ppt/notesSlides/notesSlide61.xml" ContentType="application/vnd.openxmlformats-officedocument.presentationml.notesSlide+xml"/>
  <Override PartName="/ppt/charts/chart15.xml" ContentType="application/vnd.openxmlformats-officedocument.drawingml.chart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  <Override PartName="/ppt/charts/style9.xml" ContentType="application/vnd.ms-office.chartstyle+xml"/>
  <Override PartName="/ppt/charts/colors9.xml" ContentType="application/vnd.ms-office.chartcolorstyle+xml"/>
  <Override PartName="/ppt/charts/style10.xml" ContentType="application/vnd.ms-office.chartstyle+xml"/>
  <Override PartName="/ppt/charts/colors10.xml" ContentType="application/vnd.ms-office.chartcolorstyle+xml"/>
  <Override PartName="/ppt/charts/style11.xml" ContentType="application/vnd.ms-office.chartstyle+xml"/>
  <Override PartName="/ppt/charts/colors11.xml" ContentType="application/vnd.ms-office.chartcolorstyle+xml"/>
  <Override PartName="/ppt/charts/style12.xml" ContentType="application/vnd.ms-office.chartstyle+xml"/>
  <Override PartName="/ppt/charts/colors12.xml" ContentType="application/vnd.ms-office.chartcolorstyle+xml"/>
  <Override PartName="/ppt/charts/style13.xml" ContentType="application/vnd.ms-office.chartstyle+xml"/>
  <Override PartName="/ppt/charts/colors13.xml" ContentType="application/vnd.ms-office.chartcolorstyle+xml"/>
  <Override PartName="/ppt/charts/style14.xml" ContentType="application/vnd.ms-office.chartstyle+xml"/>
  <Override PartName="/ppt/charts/colors14.xml" ContentType="application/vnd.ms-office.chartcolorstyle+xml"/>
  <Override PartName="/ppt/charts/style15.xml" ContentType="application/vnd.ms-office.chartstyle+xml"/>
  <Override PartName="/ppt/charts/colors15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68"/>
  </p:notesMasterIdLst>
  <p:handoutMasterIdLst>
    <p:handoutMasterId r:id="rId69"/>
  </p:handoutMasterIdLst>
  <p:sldIdLst>
    <p:sldId id="432" r:id="rId3"/>
    <p:sldId id="327" r:id="rId4"/>
    <p:sldId id="429" r:id="rId5"/>
    <p:sldId id="428" r:id="rId6"/>
    <p:sldId id="420" r:id="rId7"/>
    <p:sldId id="425" r:id="rId8"/>
    <p:sldId id="426" r:id="rId9"/>
    <p:sldId id="424" r:id="rId10"/>
    <p:sldId id="398" r:id="rId11"/>
    <p:sldId id="397" r:id="rId12"/>
    <p:sldId id="404" r:id="rId13"/>
    <p:sldId id="405" r:id="rId14"/>
    <p:sldId id="406" r:id="rId15"/>
    <p:sldId id="410" r:id="rId16"/>
    <p:sldId id="411" r:id="rId17"/>
    <p:sldId id="412" r:id="rId18"/>
    <p:sldId id="414" r:id="rId19"/>
    <p:sldId id="415" r:id="rId20"/>
    <p:sldId id="357" r:id="rId21"/>
    <p:sldId id="358" r:id="rId22"/>
    <p:sldId id="359" r:id="rId23"/>
    <p:sldId id="360" r:id="rId24"/>
    <p:sldId id="416" r:id="rId25"/>
    <p:sldId id="417" r:id="rId26"/>
    <p:sldId id="430" r:id="rId27"/>
    <p:sldId id="427" r:id="rId28"/>
    <p:sldId id="421" r:id="rId29"/>
    <p:sldId id="361" r:id="rId30"/>
    <p:sldId id="362" r:id="rId31"/>
    <p:sldId id="364" r:id="rId32"/>
    <p:sldId id="365" r:id="rId33"/>
    <p:sldId id="369" r:id="rId34"/>
    <p:sldId id="371" r:id="rId35"/>
    <p:sldId id="375" r:id="rId36"/>
    <p:sldId id="377" r:id="rId37"/>
    <p:sldId id="378" r:id="rId38"/>
    <p:sldId id="379" r:id="rId39"/>
    <p:sldId id="335" r:id="rId40"/>
    <p:sldId id="306" r:id="rId41"/>
    <p:sldId id="315" r:id="rId42"/>
    <p:sldId id="295" r:id="rId43"/>
    <p:sldId id="339" r:id="rId44"/>
    <p:sldId id="308" r:id="rId45"/>
    <p:sldId id="309" r:id="rId46"/>
    <p:sldId id="337" r:id="rId47"/>
    <p:sldId id="313" r:id="rId48"/>
    <p:sldId id="324" r:id="rId49"/>
    <p:sldId id="297" r:id="rId50"/>
    <p:sldId id="298" r:id="rId51"/>
    <p:sldId id="299" r:id="rId52"/>
    <p:sldId id="300" r:id="rId53"/>
    <p:sldId id="301" r:id="rId54"/>
    <p:sldId id="302" r:id="rId55"/>
    <p:sldId id="348" r:id="rId56"/>
    <p:sldId id="349" r:id="rId57"/>
    <p:sldId id="317" r:id="rId58"/>
    <p:sldId id="345" r:id="rId59"/>
    <p:sldId id="380" r:id="rId60"/>
    <p:sldId id="381" r:id="rId61"/>
    <p:sldId id="382" r:id="rId62"/>
    <p:sldId id="383" r:id="rId63"/>
    <p:sldId id="384" r:id="rId64"/>
    <p:sldId id="307" r:id="rId65"/>
    <p:sldId id="376" r:id="rId66"/>
    <p:sldId id="431" r:id="rId67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6357" autoAdjust="0"/>
  </p:normalViewPr>
  <p:slideViewPr>
    <p:cSldViewPr>
      <p:cViewPr varScale="1">
        <p:scale>
          <a:sx n="137" d="100"/>
          <a:sy n="137" d="100"/>
        </p:scale>
        <p:origin x="-159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notesMaster" Target="notesMasters/notesMaster1.xml"/><Relationship Id="rId69" Type="http://schemas.openxmlformats.org/officeDocument/2006/relationships/handoutMaster" Target="handoutMasters/handoutMaster1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70" Type="http://schemas.openxmlformats.org/officeDocument/2006/relationships/printerSettings" Target="printerSettings/printerSettings1.bin"/><Relationship Id="rId71" Type="http://schemas.openxmlformats.org/officeDocument/2006/relationships/presProps" Target="presProps.xml"/><Relationship Id="rId72" Type="http://schemas.openxmlformats.org/officeDocument/2006/relationships/viewProps" Target="viewProp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73" Type="http://schemas.openxmlformats.org/officeDocument/2006/relationships/theme" Target="theme/theme1.xml"/><Relationship Id="rId74" Type="http://schemas.openxmlformats.org/officeDocument/2006/relationships/tableStyles" Target="tableStyles.xml"/><Relationship Id="rId75" Type="http://schemas.microsoft.com/office/2015/10/relationships/revisionInfo" Target="revisionInfo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4" Type="http://schemas.microsoft.com/office/2011/relationships/chartColorStyle" Target="colors1.xml"/><Relationship Id="rId1" Type="http://schemas.openxmlformats.org/officeDocument/2006/relationships/package" Target="../embeddings/Foglio_di_Microsoft_Excel1.xlsx"/><Relationship Id="rId2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Microsoft_Excel9.xlsx"/><Relationship Id="rId2" Type="http://schemas.microsoft.com/office/2011/relationships/chartStyle" Target="style10.xml"/><Relationship Id="rId3" Type="http://schemas.microsoft.com/office/2011/relationships/chartColorStyle" Target="colors10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rvac1\Promozione\XYLEXPO%202018\PRESENTAZIONI\Analisi_sui_mobili.xlsx" TargetMode="External"/><Relationship Id="rId2" Type="http://schemas.microsoft.com/office/2011/relationships/chartStyle" Target="style11.xml"/><Relationship Id="rId3" Type="http://schemas.microsoft.com/office/2011/relationships/chartColorStyle" Target="colors11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Microsoft_Excel10.xlsx"/><Relationship Id="rId2" Type="http://schemas.microsoft.com/office/2011/relationships/chartStyle" Target="style12.xml"/><Relationship Id="rId3" Type="http://schemas.microsoft.com/office/2011/relationships/chartColorStyle" Target="colors12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rvac1\Promozione\XYLEXPO%202018\PRESENTAZIONI\Analisi_sui_mobili.xlsx" TargetMode="External"/><Relationship Id="rId2" Type="http://schemas.microsoft.com/office/2011/relationships/chartStyle" Target="style13.xml"/><Relationship Id="rId3" Type="http://schemas.microsoft.com/office/2011/relationships/chartColorStyle" Target="colors13.xm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rvac1\Promozione\XYLEXPO%202018\PRESENTAZIONI\Analisi_sui_mobili.xlsx" TargetMode="External"/><Relationship Id="rId2" Type="http://schemas.microsoft.com/office/2011/relationships/chartStyle" Target="style14.xml"/><Relationship Id="rId3" Type="http://schemas.microsoft.com/office/2011/relationships/chartColorStyle" Target="colors14.xm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rvac1\Promozione\XYLEXPO%202018\PRESENTAZIONI\Analisi_sui_mobili.xlsx" TargetMode="External"/><Relationship Id="rId2" Type="http://schemas.microsoft.com/office/2011/relationships/chartStyle" Target="style15.xml"/><Relationship Id="rId3" Type="http://schemas.microsoft.com/office/2011/relationships/chartColorStyle" Target="colors15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Microsoft_Excel2.xlsx"/><Relationship Id="rId2" Type="http://schemas.microsoft.com/office/2011/relationships/chartStyle" Target="style2.xml"/><Relationship Id="rId3" Type="http://schemas.microsoft.com/office/2011/relationships/chartColorStyle" Target="colors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Microsoft_Excel3.xlsx"/><Relationship Id="rId2" Type="http://schemas.microsoft.com/office/2011/relationships/chartStyle" Target="style3.xml"/><Relationship Id="rId3" Type="http://schemas.microsoft.com/office/2011/relationships/chartColorStyle" Target="colors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Microsoft_Excel4.xlsx"/><Relationship Id="rId2" Type="http://schemas.microsoft.com/office/2011/relationships/chartStyle" Target="style4.xml"/><Relationship Id="rId3" Type="http://schemas.microsoft.com/office/2011/relationships/chartColorStyle" Target="colors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Microsoft_Excel5.xlsx"/><Relationship Id="rId2" Type="http://schemas.microsoft.com/office/2011/relationships/chartStyle" Target="style5.xml"/><Relationship Id="rId3" Type="http://schemas.microsoft.com/office/2011/relationships/chartColorStyle" Target="colors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rvac1\Promozione\Carlo%20Alberto\EUMABOIS\ASSEMBLEA%20AMBURGO%202017\tabella_di_lavoro.xlsx" TargetMode="External"/><Relationship Id="rId2" Type="http://schemas.microsoft.com/office/2011/relationships/chartStyle" Target="style6.xml"/><Relationship Id="rId3" Type="http://schemas.microsoft.com/office/2011/relationships/chartColorStyle" Target="colors6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Microsoft_Excel6.xlsx"/><Relationship Id="rId2" Type="http://schemas.microsoft.com/office/2011/relationships/chartStyle" Target="style7.xml"/><Relationship Id="rId3" Type="http://schemas.microsoft.com/office/2011/relationships/chartColorStyle" Target="colors7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Microsoft_Excel7.xlsx"/><Relationship Id="rId2" Type="http://schemas.microsoft.com/office/2011/relationships/chartStyle" Target="style8.xml"/><Relationship Id="rId3" Type="http://schemas.microsoft.com/office/2011/relationships/chartColorStyle" Target="colors8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Microsoft_Excel8.xlsx"/><Relationship Id="rId2" Type="http://schemas.microsoft.com/office/2011/relationships/chartStyle" Target="style9.xml"/><Relationship Id="rId3" Type="http://schemas.microsoft.com/office/2011/relationships/chartColorStyle" Target="colors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lumMod val="60000"/>
                    <a:lumOff val="40000"/>
                  </a:schemeClr>
                </a:gs>
                <a:gs pos="51000">
                  <a:schemeClr val="accent1">
                    <a:alpha val="75000"/>
                  </a:schemeClr>
                </a:gs>
                <a:gs pos="100000">
                  <a:schemeClr val="accent1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'trend visitatori xylexpo'!$D$6:$D$8</c:f>
              <c:strCache>
                <c:ptCount val="3"/>
                <c:pt idx="0">
                  <c:v>Xylexpo 2012</c:v>
                </c:pt>
                <c:pt idx="1">
                  <c:v>Xylexpo 2014</c:v>
                </c:pt>
                <c:pt idx="2">
                  <c:v>Xylexpo 2016</c:v>
                </c:pt>
              </c:strCache>
            </c:strRef>
          </c:cat>
          <c:val>
            <c:numRef>
              <c:f>'trend visitatori xylexpo'!$E$6:$E$8</c:f>
              <c:numCache>
                <c:formatCode>#,##0.000</c:formatCode>
                <c:ptCount val="3"/>
                <c:pt idx="0">
                  <c:v>14.168</c:v>
                </c:pt>
                <c:pt idx="1">
                  <c:v>15.25</c:v>
                </c:pt>
                <c:pt idx="2">
                  <c:v>17.415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1B9-419E-8CC5-DFA753C1C8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5"/>
        <c:overlap val="-70"/>
        <c:axId val="-2120522008"/>
        <c:axId val="-2121127720"/>
      </c:barChart>
      <c:catAx>
        <c:axId val="-2120522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21127720"/>
        <c:crosses val="autoZero"/>
        <c:auto val="1"/>
        <c:lblAlgn val="ctr"/>
        <c:lblOffset val="100"/>
        <c:noMultiLvlLbl val="0"/>
      </c:catAx>
      <c:valAx>
        <c:axId val="-212112772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tx1">
                      <a:lumMod val="5000"/>
                      <a:lumOff val="95000"/>
                    </a:schemeClr>
                  </a:gs>
                  <a:gs pos="0">
                    <a:schemeClr val="tx1">
                      <a:lumMod val="25000"/>
                      <a:lumOff val="7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20522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6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D54-4C13-B0DC-F53DD5D70221}"/>
              </c:ext>
            </c:extLst>
          </c:dPt>
          <c:dPt>
            <c:idx val="17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D54-4C13-B0DC-F53DD5D7022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Foglio6!$C$2:$T$2</c:f>
              <c:numCache>
                <c:formatCode>General</c:formatCode>
                <c:ptCount val="18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  <c:pt idx="17">
                  <c:v>2018.0</c:v>
                </c:pt>
              </c:numCache>
            </c:numRef>
          </c:cat>
          <c:val>
            <c:numRef>
              <c:f>Foglio6!$C$3:$T$3</c:f>
              <c:numCache>
                <c:formatCode>General</c:formatCode>
                <c:ptCount val="18"/>
                <c:pt idx="0">
                  <c:v>900.0</c:v>
                </c:pt>
                <c:pt idx="1">
                  <c:v>842.0</c:v>
                </c:pt>
                <c:pt idx="2">
                  <c:v>670.0</c:v>
                </c:pt>
                <c:pt idx="3">
                  <c:v>656.0</c:v>
                </c:pt>
                <c:pt idx="4">
                  <c:v>678.0</c:v>
                </c:pt>
                <c:pt idx="5">
                  <c:v>791.0</c:v>
                </c:pt>
                <c:pt idx="6">
                  <c:v>810.0</c:v>
                </c:pt>
                <c:pt idx="7">
                  <c:v>800.0</c:v>
                </c:pt>
                <c:pt idx="8">
                  <c:v>477.0</c:v>
                </c:pt>
                <c:pt idx="9">
                  <c:v>657.0</c:v>
                </c:pt>
                <c:pt idx="10">
                  <c:v>566.0</c:v>
                </c:pt>
                <c:pt idx="11">
                  <c:v>470.0</c:v>
                </c:pt>
                <c:pt idx="12">
                  <c:v>493.0</c:v>
                </c:pt>
                <c:pt idx="13">
                  <c:v>538.0</c:v>
                </c:pt>
                <c:pt idx="14">
                  <c:v>602.0</c:v>
                </c:pt>
                <c:pt idx="15">
                  <c:v>743.0</c:v>
                </c:pt>
                <c:pt idx="16">
                  <c:v>894.0</c:v>
                </c:pt>
                <c:pt idx="17">
                  <c:v>983.0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D54-4C13-B0DC-F53DD5D702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34857656"/>
        <c:axId val="2134852904"/>
      </c:barChart>
      <c:catAx>
        <c:axId val="2134857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4852904"/>
        <c:crosses val="autoZero"/>
        <c:auto val="1"/>
        <c:lblAlgn val="ctr"/>
        <c:lblOffset val="100"/>
        <c:noMultiLvlLbl val="0"/>
      </c:catAx>
      <c:valAx>
        <c:axId val="2134852904"/>
        <c:scaling>
          <c:orientation val="minMax"/>
          <c:max val="10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4857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Foglio1!$B$2</c:f>
              <c:strCache>
                <c:ptCount val="1"/>
                <c:pt idx="0">
                  <c:v>Italy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2,326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F2D-412E-BBE3-334BDAA5DE5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1,445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F2D-412E-BBE3-334BDAA5DE5E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2,819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F2D-412E-BBE3-334BDAA5DE5E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1,746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F2D-412E-BBE3-334BDAA5DE5E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1,926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F2D-412E-BBE3-334BDAA5DE5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Foglio1!$A$3:$A$9</c:f>
              <c:strCache>
                <c:ptCount val="7"/>
                <c:pt idx="0">
                  <c:v>Parts of wooden furniture</c:v>
                </c:pt>
                <c:pt idx="1">
                  <c:v>Wooden furniture for offices</c:v>
                </c:pt>
                <c:pt idx="2">
                  <c:v>Wooden furniture for shops</c:v>
                </c:pt>
                <c:pt idx="3">
                  <c:v>Kitchen furniture</c:v>
                </c:pt>
                <c:pt idx="4">
                  <c:v>Wooden bedroom furniture</c:v>
                </c:pt>
                <c:pt idx="5">
                  <c:v>Wooden furniture for the dining room - living room</c:v>
                </c:pt>
                <c:pt idx="6">
                  <c:v>Other wooden furniture</c:v>
                </c:pt>
              </c:strCache>
            </c:strRef>
          </c:cat>
          <c:val>
            <c:numRef>
              <c:f>Foglio1!$B$3:$B$9</c:f>
              <c:numCache>
                <c:formatCode>0</c:formatCode>
                <c:ptCount val="7"/>
                <c:pt idx="0">
                  <c:v>2326.266999999998</c:v>
                </c:pt>
                <c:pt idx="1">
                  <c:v>1444.631</c:v>
                </c:pt>
                <c:pt idx="2">
                  <c:v>19.912</c:v>
                </c:pt>
                <c:pt idx="3">
                  <c:v>2819.215</c:v>
                </c:pt>
                <c:pt idx="4">
                  <c:v>1746.256</c:v>
                </c:pt>
                <c:pt idx="5">
                  <c:v>1925.816</c:v>
                </c:pt>
                <c:pt idx="6">
                  <c:v>742.525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19B-4551-85FE-FA0B73DD04BF}"/>
            </c:ext>
          </c:extLst>
        </c:ser>
        <c:ser>
          <c:idx val="1"/>
          <c:order val="1"/>
          <c:tx>
            <c:strRef>
              <c:f>Foglio1!$C$2</c:f>
              <c:strCache>
                <c:ptCount val="1"/>
                <c:pt idx="0">
                  <c:v>EU 28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5,658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F2D-412E-BBE3-334BDAA5DE5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4,764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F2D-412E-BBE3-334BDAA5DE5E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3,337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F2D-412E-BBE3-334BDAA5DE5E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12,768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F2D-412E-BBE3-334BDAA5DE5E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6,420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F2D-412E-BBE3-334BDAA5DE5E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6,741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F2D-412E-BBE3-334BDAA5DE5E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5,632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F2D-412E-BBE3-334BDAA5DE5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Foglio1!$A$3:$A$9</c:f>
              <c:strCache>
                <c:ptCount val="7"/>
                <c:pt idx="0">
                  <c:v>Parts of wooden furniture</c:v>
                </c:pt>
                <c:pt idx="1">
                  <c:v>Wooden furniture for offices</c:v>
                </c:pt>
                <c:pt idx="2">
                  <c:v>Wooden furniture for shops</c:v>
                </c:pt>
                <c:pt idx="3">
                  <c:v>Kitchen furniture</c:v>
                </c:pt>
                <c:pt idx="4">
                  <c:v>Wooden bedroom furniture</c:v>
                </c:pt>
                <c:pt idx="5">
                  <c:v>Wooden furniture for the dining room - living room</c:v>
                </c:pt>
                <c:pt idx="6">
                  <c:v>Other wooden furniture</c:v>
                </c:pt>
              </c:strCache>
            </c:strRef>
          </c:cat>
          <c:val>
            <c:numRef>
              <c:f>Foglio1!$C$3:$C$9</c:f>
              <c:numCache>
                <c:formatCode>0</c:formatCode>
                <c:ptCount val="7"/>
                <c:pt idx="0">
                  <c:v>5657.6</c:v>
                </c:pt>
                <c:pt idx="1">
                  <c:v>4764.392361</c:v>
                </c:pt>
                <c:pt idx="2">
                  <c:v>3337.2</c:v>
                </c:pt>
                <c:pt idx="3">
                  <c:v>12767.961549</c:v>
                </c:pt>
                <c:pt idx="4">
                  <c:v>6419.514909</c:v>
                </c:pt>
                <c:pt idx="5">
                  <c:v>6740.982721</c:v>
                </c:pt>
                <c:pt idx="6">
                  <c:v>5631.640438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19B-4551-85FE-FA0B73DD04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33791160"/>
        <c:axId val="2133785752"/>
        <c:axId val="0"/>
      </c:bar3DChart>
      <c:catAx>
        <c:axId val="21337911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it-IT"/>
          </a:p>
        </c:txPr>
        <c:crossAx val="2133785752"/>
        <c:crosses val="autoZero"/>
        <c:auto val="1"/>
        <c:lblAlgn val="ctr"/>
        <c:lblOffset val="100"/>
        <c:noMultiLvlLbl val="0"/>
      </c:catAx>
      <c:valAx>
        <c:axId val="2133785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3791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dLbls>
            <c:dLbl>
              <c:idx val="0"/>
              <c:layout>
                <c:manualLayout>
                  <c:x val="0.0115381780009905"/>
                  <c:y val="-0.03427637950159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AD6-4025-A2A9-EDF750955F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Foglio2!$B$13:$L$13</c:f>
              <c:numCache>
                <c:formatCode>General</c:formatCode>
                <c:ptCount val="11"/>
                <c:pt idx="0">
                  <c:v>2006.0</c:v>
                </c:pt>
                <c:pt idx="1">
                  <c:v>2007.0</c:v>
                </c:pt>
                <c:pt idx="2">
                  <c:v>2008.0</c:v>
                </c:pt>
                <c:pt idx="3">
                  <c:v>2009.0</c:v>
                </c:pt>
                <c:pt idx="4">
                  <c:v>2010.0</c:v>
                </c:pt>
                <c:pt idx="5">
                  <c:v>2011.0</c:v>
                </c:pt>
                <c:pt idx="6">
                  <c:v>2012.0</c:v>
                </c:pt>
                <c:pt idx="7">
                  <c:v>2013.0</c:v>
                </c:pt>
                <c:pt idx="8">
                  <c:v>2014.0</c:v>
                </c:pt>
                <c:pt idx="9">
                  <c:v>2015.0</c:v>
                </c:pt>
                <c:pt idx="10">
                  <c:v>2016.0</c:v>
                </c:pt>
              </c:numCache>
            </c:numRef>
          </c:cat>
          <c:val>
            <c:numRef>
              <c:f>Foglio2!$B$14:$L$14</c:f>
              <c:numCache>
                <c:formatCode>General</c:formatCode>
                <c:ptCount val="11"/>
                <c:pt idx="0">
                  <c:v>2.007</c:v>
                </c:pt>
                <c:pt idx="1">
                  <c:v>1.847</c:v>
                </c:pt>
                <c:pt idx="2">
                  <c:v>1.75</c:v>
                </c:pt>
                <c:pt idx="3">
                  <c:v>1.372</c:v>
                </c:pt>
                <c:pt idx="4">
                  <c:v>1.287</c:v>
                </c:pt>
                <c:pt idx="5">
                  <c:v>1.292</c:v>
                </c:pt>
                <c:pt idx="6">
                  <c:v>1.062</c:v>
                </c:pt>
                <c:pt idx="7">
                  <c:v>1.066</c:v>
                </c:pt>
                <c:pt idx="8">
                  <c:v>1.242</c:v>
                </c:pt>
                <c:pt idx="9">
                  <c:v>1.375</c:v>
                </c:pt>
                <c:pt idx="10">
                  <c:v>1.445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AD6-4025-A2A9-EDF750955F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3641624"/>
        <c:axId val="2133575752"/>
      </c:areaChart>
      <c:catAx>
        <c:axId val="2133641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3575752"/>
        <c:crosses val="autoZero"/>
        <c:auto val="1"/>
        <c:lblAlgn val="ctr"/>
        <c:lblOffset val="100"/>
        <c:noMultiLvlLbl val="0"/>
      </c:catAx>
      <c:valAx>
        <c:axId val="2133575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36416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Foglio2!$B$33:$L$33</c:f>
              <c:numCache>
                <c:formatCode>General</c:formatCode>
                <c:ptCount val="11"/>
                <c:pt idx="0">
                  <c:v>2006.0</c:v>
                </c:pt>
                <c:pt idx="1">
                  <c:v>2007.0</c:v>
                </c:pt>
                <c:pt idx="2">
                  <c:v>2008.0</c:v>
                </c:pt>
                <c:pt idx="3">
                  <c:v>2009.0</c:v>
                </c:pt>
                <c:pt idx="4">
                  <c:v>2010.0</c:v>
                </c:pt>
                <c:pt idx="5">
                  <c:v>2011.0</c:v>
                </c:pt>
                <c:pt idx="6">
                  <c:v>2012.0</c:v>
                </c:pt>
                <c:pt idx="7">
                  <c:v>2013.0</c:v>
                </c:pt>
                <c:pt idx="8">
                  <c:v>2014.0</c:v>
                </c:pt>
                <c:pt idx="9">
                  <c:v>2015.0</c:v>
                </c:pt>
                <c:pt idx="10">
                  <c:v>2016.0</c:v>
                </c:pt>
              </c:numCache>
            </c:numRef>
          </c:cat>
          <c:val>
            <c:numRef>
              <c:f>Foglio2!$B$34:$L$34</c:f>
              <c:numCache>
                <c:formatCode>General</c:formatCode>
                <c:ptCount val="11"/>
                <c:pt idx="0">
                  <c:v>2.905</c:v>
                </c:pt>
                <c:pt idx="1">
                  <c:v>3.08</c:v>
                </c:pt>
                <c:pt idx="2">
                  <c:v>2.901</c:v>
                </c:pt>
                <c:pt idx="3">
                  <c:v>2.447</c:v>
                </c:pt>
                <c:pt idx="4">
                  <c:v>2.55</c:v>
                </c:pt>
                <c:pt idx="5">
                  <c:v>3.217</c:v>
                </c:pt>
                <c:pt idx="6">
                  <c:v>2.568</c:v>
                </c:pt>
                <c:pt idx="7">
                  <c:v>2.527</c:v>
                </c:pt>
                <c:pt idx="8">
                  <c:v>2.728</c:v>
                </c:pt>
                <c:pt idx="9">
                  <c:v>2.643</c:v>
                </c:pt>
                <c:pt idx="10">
                  <c:v>2.818999999999999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35B-40D8-9474-8990BFD57B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4592088"/>
        <c:axId val="2134590888"/>
      </c:areaChart>
      <c:catAx>
        <c:axId val="2134592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4590888"/>
        <c:crosses val="autoZero"/>
        <c:auto val="1"/>
        <c:lblAlgn val="ctr"/>
        <c:lblOffset val="100"/>
        <c:noMultiLvlLbl val="0"/>
      </c:catAx>
      <c:valAx>
        <c:axId val="2134590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45920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Foglio2!$B$50:$L$50</c:f>
              <c:numCache>
                <c:formatCode>General</c:formatCode>
                <c:ptCount val="11"/>
                <c:pt idx="0">
                  <c:v>2006.0</c:v>
                </c:pt>
                <c:pt idx="1">
                  <c:v>2007.0</c:v>
                </c:pt>
                <c:pt idx="2">
                  <c:v>2008.0</c:v>
                </c:pt>
                <c:pt idx="3">
                  <c:v>2009.0</c:v>
                </c:pt>
                <c:pt idx="4">
                  <c:v>2010.0</c:v>
                </c:pt>
                <c:pt idx="5">
                  <c:v>2011.0</c:v>
                </c:pt>
                <c:pt idx="6">
                  <c:v>2012.0</c:v>
                </c:pt>
                <c:pt idx="7">
                  <c:v>2013.0</c:v>
                </c:pt>
                <c:pt idx="8">
                  <c:v>2014.0</c:v>
                </c:pt>
                <c:pt idx="9">
                  <c:v>2015.0</c:v>
                </c:pt>
                <c:pt idx="10">
                  <c:v>2016.0</c:v>
                </c:pt>
              </c:numCache>
            </c:numRef>
          </c:cat>
          <c:val>
            <c:numRef>
              <c:f>Foglio2!$B$51:$L$51</c:f>
              <c:numCache>
                <c:formatCode>General</c:formatCode>
                <c:ptCount val="11"/>
                <c:pt idx="0">
                  <c:v>1.555</c:v>
                </c:pt>
                <c:pt idx="1">
                  <c:v>1.614</c:v>
                </c:pt>
                <c:pt idx="2">
                  <c:v>1.516</c:v>
                </c:pt>
                <c:pt idx="3">
                  <c:v>1.171</c:v>
                </c:pt>
                <c:pt idx="4">
                  <c:v>1.734</c:v>
                </c:pt>
                <c:pt idx="5">
                  <c:v>2.068</c:v>
                </c:pt>
                <c:pt idx="6">
                  <c:v>1.644</c:v>
                </c:pt>
                <c:pt idx="7">
                  <c:v>1.894</c:v>
                </c:pt>
                <c:pt idx="8">
                  <c:v>1.512</c:v>
                </c:pt>
                <c:pt idx="9">
                  <c:v>1.68</c:v>
                </c:pt>
                <c:pt idx="10">
                  <c:v>1.746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2EA-4237-88ED-C00D027947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4552280"/>
        <c:axId val="2134539512"/>
      </c:areaChart>
      <c:catAx>
        <c:axId val="2134552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4539512"/>
        <c:crosses val="autoZero"/>
        <c:auto val="1"/>
        <c:lblAlgn val="ctr"/>
        <c:lblOffset val="100"/>
        <c:noMultiLvlLbl val="0"/>
      </c:catAx>
      <c:valAx>
        <c:axId val="2134539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45522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Foglio2!$B$65:$L$65</c:f>
              <c:numCache>
                <c:formatCode>General</c:formatCode>
                <c:ptCount val="11"/>
                <c:pt idx="0">
                  <c:v>2006.0</c:v>
                </c:pt>
                <c:pt idx="1">
                  <c:v>2007.0</c:v>
                </c:pt>
                <c:pt idx="2">
                  <c:v>2008.0</c:v>
                </c:pt>
                <c:pt idx="3">
                  <c:v>2009.0</c:v>
                </c:pt>
                <c:pt idx="4">
                  <c:v>2010.0</c:v>
                </c:pt>
                <c:pt idx="5">
                  <c:v>2011.0</c:v>
                </c:pt>
                <c:pt idx="6">
                  <c:v>2012.0</c:v>
                </c:pt>
                <c:pt idx="7">
                  <c:v>2013.0</c:v>
                </c:pt>
                <c:pt idx="8">
                  <c:v>2014.0</c:v>
                </c:pt>
                <c:pt idx="9">
                  <c:v>2015.0</c:v>
                </c:pt>
                <c:pt idx="10">
                  <c:v>2016.0</c:v>
                </c:pt>
              </c:numCache>
            </c:numRef>
          </c:cat>
          <c:val>
            <c:numRef>
              <c:f>Foglio2!$B$66:$L$66</c:f>
              <c:numCache>
                <c:formatCode>General</c:formatCode>
                <c:ptCount val="11"/>
                <c:pt idx="0">
                  <c:v>1.358</c:v>
                </c:pt>
                <c:pt idx="1">
                  <c:v>1.419</c:v>
                </c:pt>
                <c:pt idx="2">
                  <c:v>1.245</c:v>
                </c:pt>
                <c:pt idx="3">
                  <c:v>1.272</c:v>
                </c:pt>
                <c:pt idx="4">
                  <c:v>1.22</c:v>
                </c:pt>
                <c:pt idx="5">
                  <c:v>1.539</c:v>
                </c:pt>
                <c:pt idx="6">
                  <c:v>1.189</c:v>
                </c:pt>
                <c:pt idx="7">
                  <c:v>1.264</c:v>
                </c:pt>
                <c:pt idx="8">
                  <c:v>1.839</c:v>
                </c:pt>
                <c:pt idx="9">
                  <c:v>1.771</c:v>
                </c:pt>
                <c:pt idx="10">
                  <c:v>1.925999999999999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892-4CE9-A902-BBFA1C4D2C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4496568"/>
        <c:axId val="2134500200"/>
      </c:areaChart>
      <c:catAx>
        <c:axId val="2134496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4500200"/>
        <c:crosses val="autoZero"/>
        <c:auto val="1"/>
        <c:lblAlgn val="ctr"/>
        <c:lblOffset val="100"/>
        <c:noMultiLvlLbl val="0"/>
      </c:catAx>
      <c:valAx>
        <c:axId val="2134500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44965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7.5%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75F-419C-B617-2241A5A1E1F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14.4%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75F-419C-B617-2241A5A1E1FB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15.5%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75F-419C-B617-2241A5A1E1F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18.7%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75F-419C-B617-2241A5A1E1FB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22.3%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75F-419C-B617-2241A5A1E1FB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17.5%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75F-419C-B617-2241A5A1E1FB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19.6%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75F-419C-B617-2241A5A1E1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'segmentazione visitatori'!$B$4:$B$10</c:f>
              <c:strCache>
                <c:ptCount val="7"/>
                <c:pt idx="0">
                  <c:v>Felling and forestry</c:v>
                </c:pt>
                <c:pt idx="1">
                  <c:v>Primary industry, production of sawnwood, sliced veneer and wood-based panels</c:v>
                </c:pt>
                <c:pt idx="2">
                  <c:v>Building materials</c:v>
                </c:pt>
                <c:pt idx="3">
                  <c:v>Furniture (solid wood based)</c:v>
                </c:pt>
                <c:pt idx="4">
                  <c:v>Furniture (panel based)</c:v>
                </c:pt>
                <c:pt idx="5">
                  <c:v>Joinery</c:v>
                </c:pt>
                <c:pt idx="6">
                  <c:v>Trade of woodworking machines or tools</c:v>
                </c:pt>
              </c:strCache>
            </c:strRef>
          </c:cat>
          <c:val>
            <c:numRef>
              <c:f>'segmentazione visitatori'!$C$4:$C$10</c:f>
              <c:numCache>
                <c:formatCode>0.0%</c:formatCode>
                <c:ptCount val="7"/>
                <c:pt idx="0">
                  <c:v>0.075</c:v>
                </c:pt>
                <c:pt idx="1">
                  <c:v>0.144</c:v>
                </c:pt>
                <c:pt idx="2" formatCode="0.00%">
                  <c:v>0.155</c:v>
                </c:pt>
                <c:pt idx="3" formatCode="0.00%">
                  <c:v>0.187</c:v>
                </c:pt>
                <c:pt idx="4" formatCode="0.00%">
                  <c:v>0.223</c:v>
                </c:pt>
                <c:pt idx="5" formatCode="0.00%">
                  <c:v>0.175</c:v>
                </c:pt>
                <c:pt idx="6" formatCode="0.00%">
                  <c:v>0.196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CB7-4F9C-A284-8301196FB3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2118383080"/>
        <c:axId val="-2118379496"/>
      </c:barChart>
      <c:catAx>
        <c:axId val="-2118383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18379496"/>
        <c:crosses val="autoZero"/>
        <c:auto val="1"/>
        <c:lblAlgn val="ctr"/>
        <c:lblOffset val="100"/>
        <c:noMultiLvlLbl val="0"/>
      </c:catAx>
      <c:valAx>
        <c:axId val="-2118379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18383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0016330490027857"/>
                  <c:y val="0.018418040204503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3.5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C2E-4F03-824A-7137D198B4BF}"/>
                </c:ext>
              </c:extLst>
            </c:dLbl>
            <c:dLbl>
              <c:idx val="1"/>
              <c:layout>
                <c:manualLayout>
                  <c:x val="0.00489914700835707"/>
                  <c:y val="-0.036836080409006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3.9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C2E-4F03-824A-7137D198B4BF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43B-466B-B77C-C734E359AA7C}"/>
                </c:ext>
              </c:extLst>
            </c:dLbl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43B-466B-B77C-C734E359AA7C}"/>
                </c:ext>
              </c:extLst>
            </c:dLbl>
            <c:dLbl>
              <c:idx val="4"/>
              <c:layout>
                <c:manualLayout>
                  <c:x val="0.0032660980055714"/>
                  <c:y val="-0.1197172613292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8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800">
                        <a:solidFill>
                          <a:schemeClr val="bg1"/>
                        </a:solidFill>
                      </a:rPr>
                      <a:t>-2.1</a:t>
                    </a:r>
                    <a:endParaRPr lang="en-US" sz="280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C2E-4F03-824A-7137D198B4BF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4.1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C2E-4F03-824A-7137D198B4BF}"/>
                </c:ext>
              </c:extLst>
            </c:dLbl>
            <c:dLbl>
              <c:idx val="6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43B-466B-B77C-C734E359AA7C}"/>
                </c:ext>
              </c:extLst>
            </c:dLbl>
            <c:dLbl>
              <c:idx val="7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43B-466B-B77C-C734E359AA7C}"/>
                </c:ext>
              </c:extLst>
            </c:dLbl>
            <c:dLbl>
              <c:idx val="8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43B-466B-B77C-C734E359AA7C}"/>
                </c:ext>
              </c:extLst>
            </c:dLbl>
            <c:dLbl>
              <c:idx val="9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43B-466B-B77C-C734E359AA7C}"/>
                </c:ext>
              </c:extLst>
            </c:dLbl>
            <c:dLbl>
              <c:idx val="10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43B-466B-B77C-C734E359AA7C}"/>
                </c:ext>
              </c:extLst>
            </c:dLbl>
            <c:dLbl>
              <c:idx val="11"/>
              <c:layout>
                <c:manualLayout>
                  <c:x val="0.0"/>
                  <c:y val="0.015348366837085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2.4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C2E-4F03-824A-7137D198B4BF}"/>
                </c:ext>
              </c:extLst>
            </c:dLbl>
            <c:dLbl>
              <c:idx val="12"/>
              <c:layout>
                <c:manualLayout>
                  <c:x val="0.0"/>
                  <c:y val="-0.046045100511257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2.9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C2E-4F03-824A-7137D198B4BF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r>
                      <a:rPr lang="en-US"/>
                      <a:t>3.0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B6-4B5F-BB21-BE0E4456A2F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Foglio1!$A$2:$N$2</c:f>
              <c:numCache>
                <c:formatCode>General</c:formatCode>
                <c:ptCount val="14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  <c:pt idx="7">
                  <c:v>2012.0</c:v>
                </c:pt>
                <c:pt idx="8">
                  <c:v>2013.0</c:v>
                </c:pt>
                <c:pt idx="9">
                  <c:v>2014.0</c:v>
                </c:pt>
                <c:pt idx="10">
                  <c:v>2015.0</c:v>
                </c:pt>
                <c:pt idx="11">
                  <c:v>2016.0</c:v>
                </c:pt>
                <c:pt idx="12">
                  <c:v>2017.0</c:v>
                </c:pt>
                <c:pt idx="13">
                  <c:v>2018.0</c:v>
                </c:pt>
              </c:numCache>
            </c:numRef>
          </c:cat>
          <c:val>
            <c:numRef>
              <c:f>Foglio1!$A$3:$N$3</c:f>
              <c:numCache>
                <c:formatCode>General</c:formatCode>
                <c:ptCount val="14"/>
                <c:pt idx="0">
                  <c:v>3.5</c:v>
                </c:pt>
                <c:pt idx="1">
                  <c:v>3.9</c:v>
                </c:pt>
                <c:pt idx="2">
                  <c:v>3.8</c:v>
                </c:pt>
                <c:pt idx="3">
                  <c:v>1.5</c:v>
                </c:pt>
                <c:pt idx="4">
                  <c:v>-2.1</c:v>
                </c:pt>
                <c:pt idx="5">
                  <c:v>4.1</c:v>
                </c:pt>
                <c:pt idx="6">
                  <c:v>3.0</c:v>
                </c:pt>
                <c:pt idx="7">
                  <c:v>2.5</c:v>
                </c:pt>
                <c:pt idx="8">
                  <c:v>2.6</c:v>
                </c:pt>
                <c:pt idx="9">
                  <c:v>2.7</c:v>
                </c:pt>
                <c:pt idx="10">
                  <c:v>2.7</c:v>
                </c:pt>
                <c:pt idx="11">
                  <c:v>2.4</c:v>
                </c:pt>
                <c:pt idx="12">
                  <c:v>2.9</c:v>
                </c:pt>
                <c:pt idx="13">
                  <c:v>3.0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89F-4D70-96CC-A12E1743E6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9160360"/>
        <c:axId val="2106558808"/>
      </c:lineChart>
      <c:catAx>
        <c:axId val="-2119160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06558808"/>
        <c:crosses val="autoZero"/>
        <c:auto val="1"/>
        <c:lblAlgn val="ctr"/>
        <c:lblOffset val="100"/>
        <c:noMultiLvlLbl val="0"/>
      </c:catAx>
      <c:valAx>
        <c:axId val="2106558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19160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576-4E2B-88B5-B11B9AA8E1C2}"/>
                </c:ext>
              </c:extLst>
            </c:dLbl>
            <c:dLbl>
              <c:idx val="1"/>
              <c:layout>
                <c:manualLayout>
                  <c:x val="0.00824155571499321"/>
                  <c:y val="-0.028784457299655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3.6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CF0-450F-965D-61EED0008009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576-4E2B-88B5-B11B9AA8E1C2}"/>
                </c:ext>
              </c:extLst>
            </c:dLbl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576-4E2B-88B5-B11B9AA8E1C2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-4.3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CF0-450F-965D-61EED0008009}"/>
                </c:ext>
              </c:extLst>
            </c:dLbl>
            <c:dLbl>
              <c:idx val="5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576-4E2B-88B5-B11B9AA8E1C2}"/>
                </c:ext>
              </c:extLst>
            </c:dLbl>
            <c:dLbl>
              <c:idx val="6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576-4E2B-88B5-B11B9AA8E1C2}"/>
                </c:ext>
              </c:extLst>
            </c:dLbl>
            <c:dLbl>
              <c:idx val="7"/>
              <c:layout>
                <c:manualLayout>
                  <c:x val="-0.0164831114299866"/>
                  <c:y val="-0.073560279765785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-0.4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576-4E2B-88B5-B11B9AA8E1C2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0.3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CF0-450F-965D-61EED0008009}"/>
                </c:ext>
              </c:extLst>
            </c:dLbl>
            <c:dLbl>
              <c:idx val="9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576-4E2B-88B5-B11B9AA8E1C2}"/>
                </c:ext>
              </c:extLst>
            </c:dLbl>
            <c:dLbl>
              <c:idx val="10"/>
              <c:layout>
                <c:manualLayout>
                  <c:x val="-1.20874754131093E-16"/>
                  <c:y val="-0.051172368532720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2.4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CF0-450F-965D-61EED0008009}"/>
                </c:ext>
              </c:extLst>
            </c:dLbl>
            <c:dLbl>
              <c:idx val="11"/>
              <c:layout>
                <c:manualLayout>
                  <c:x val="0.0"/>
                  <c:y val="0.041577549432835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2.0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069-4937-8CC1-3F1C1806ABB9}"/>
                </c:ext>
              </c:extLst>
            </c:dLbl>
            <c:dLbl>
              <c:idx val="12"/>
              <c:layout>
                <c:manualLayout>
                  <c:x val="-0.00164831114299865"/>
                  <c:y val="0.041577549432835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2.0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69-4937-8CC1-3F1C1806ABB9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r>
                      <a:rPr lang="en-US"/>
                      <a:t>1.8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CF0-450F-965D-61EED00080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'European Union GDP growth rate'!$A$2:$N$2</c:f>
              <c:numCache>
                <c:formatCode>General</c:formatCode>
                <c:ptCount val="14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  <c:pt idx="7">
                  <c:v>2012.0</c:v>
                </c:pt>
                <c:pt idx="8">
                  <c:v>2013.0</c:v>
                </c:pt>
                <c:pt idx="9">
                  <c:v>2014.0</c:v>
                </c:pt>
                <c:pt idx="10">
                  <c:v>2015.0</c:v>
                </c:pt>
                <c:pt idx="11">
                  <c:v>2016.0</c:v>
                </c:pt>
                <c:pt idx="12">
                  <c:v>2017.0</c:v>
                </c:pt>
                <c:pt idx="13">
                  <c:v>2018.0</c:v>
                </c:pt>
              </c:numCache>
            </c:numRef>
          </c:cat>
          <c:val>
            <c:numRef>
              <c:f>'European Union GDP growth rate'!$A$3:$N$3</c:f>
              <c:numCache>
                <c:formatCode>General</c:formatCode>
                <c:ptCount val="14"/>
                <c:pt idx="0">
                  <c:v>2.3</c:v>
                </c:pt>
                <c:pt idx="1">
                  <c:v>3.6</c:v>
                </c:pt>
                <c:pt idx="2">
                  <c:v>3.3</c:v>
                </c:pt>
                <c:pt idx="3">
                  <c:v>0.6</c:v>
                </c:pt>
                <c:pt idx="4">
                  <c:v>-4.3</c:v>
                </c:pt>
                <c:pt idx="5">
                  <c:v>2.1</c:v>
                </c:pt>
                <c:pt idx="6">
                  <c:v>1.7</c:v>
                </c:pt>
                <c:pt idx="7">
                  <c:v>-0.4</c:v>
                </c:pt>
                <c:pt idx="8">
                  <c:v>0.3</c:v>
                </c:pt>
                <c:pt idx="9">
                  <c:v>1.7</c:v>
                </c:pt>
                <c:pt idx="10">
                  <c:v>2.4</c:v>
                </c:pt>
                <c:pt idx="11">
                  <c:v>2.0</c:v>
                </c:pt>
                <c:pt idx="12">
                  <c:v>2.0</c:v>
                </c:pt>
                <c:pt idx="13">
                  <c:v>1.8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B28-47E4-A39B-640C96CC13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06325992"/>
        <c:axId val="2106317176"/>
      </c:lineChart>
      <c:catAx>
        <c:axId val="2106325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06317176"/>
        <c:crosses val="autoZero"/>
        <c:auto val="1"/>
        <c:lblAlgn val="ctr"/>
        <c:lblOffset val="100"/>
        <c:noMultiLvlLbl val="0"/>
      </c:catAx>
      <c:valAx>
        <c:axId val="2106317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06325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Pt>
            <c:idx val="12"/>
            <c:bubble3D val="0"/>
            <c:spPr>
              <a:ln w="38100" cap="rnd">
                <a:solidFill>
                  <a:srgbClr val="FFC000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73C-4D29-8E9F-16EEA3DA41B3}"/>
              </c:ext>
            </c:extLst>
          </c:dPt>
          <c:dPt>
            <c:idx val="13"/>
            <c:bubble3D val="0"/>
            <c:spPr>
              <a:ln w="38100" cap="rnd">
                <a:solidFill>
                  <a:srgbClr val="FFC000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73C-4D29-8E9F-16EEA3DA41B3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924-4EA9-8450-49CEF37FAC75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924-4EA9-8450-49CEF37FAC75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924-4EA9-8450-49CEF37FAC75}"/>
                </c:ext>
              </c:extLst>
            </c:dLbl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924-4EA9-8450-49CEF37FAC75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-5.5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E9C-49A9-97B1-7F1E727677CA}"/>
                </c:ext>
              </c:extLst>
            </c:dLbl>
            <c:dLbl>
              <c:idx val="5"/>
              <c:layout>
                <c:manualLayout>
                  <c:x val="0.00172911070883192"/>
                  <c:y val="-0.0096669617500397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1.7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D92-49C0-BFC2-1DFB413F9A71}"/>
                </c:ext>
              </c:extLst>
            </c:dLbl>
            <c:dLbl>
              <c:idx val="6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924-4EA9-8450-49CEF37FAC75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-2.8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E9C-49A9-97B1-7F1E727677CA}"/>
                </c:ext>
              </c:extLst>
            </c:dLbl>
            <c:dLbl>
              <c:idx val="8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924-4EA9-8450-49CEF37FAC75}"/>
                </c:ext>
              </c:extLst>
            </c:dLbl>
            <c:dLbl>
              <c:idx val="9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924-4EA9-8450-49CEF37FAC75}"/>
                </c:ext>
              </c:extLst>
            </c:dLbl>
            <c:dLbl>
              <c:idx val="10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924-4EA9-8450-49CEF37FAC75}"/>
                </c:ext>
              </c:extLst>
            </c:dLbl>
            <c:dLbl>
              <c:idx val="11"/>
              <c:layout>
                <c:manualLayout>
                  <c:x val="0.0"/>
                  <c:y val="0.012889282333386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0.9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E9C-49A9-97B1-7F1E727677CA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r>
                      <a:rPr lang="en-US"/>
                      <a:t>1.5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73C-4D29-8E9F-16EEA3DA41B3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r>
                      <a:rPr lang="en-US"/>
                      <a:t>1.2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73C-4D29-8E9F-16EEA3DA41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'Italian GDP growth rate'!$A$2:$N$2</c:f>
              <c:numCache>
                <c:formatCode>General</c:formatCode>
                <c:ptCount val="14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  <c:pt idx="7">
                  <c:v>2012.0</c:v>
                </c:pt>
                <c:pt idx="8">
                  <c:v>2013.0</c:v>
                </c:pt>
                <c:pt idx="9">
                  <c:v>2014.0</c:v>
                </c:pt>
                <c:pt idx="10">
                  <c:v>2015.0</c:v>
                </c:pt>
                <c:pt idx="11">
                  <c:v>2016.0</c:v>
                </c:pt>
                <c:pt idx="12">
                  <c:v>2017.0</c:v>
                </c:pt>
                <c:pt idx="13">
                  <c:v>2018.0</c:v>
                </c:pt>
              </c:numCache>
            </c:numRef>
          </c:cat>
          <c:val>
            <c:numRef>
              <c:f>'Italian GDP growth rate'!$A$3:$N$3</c:f>
              <c:numCache>
                <c:formatCode>General</c:formatCode>
                <c:ptCount val="14"/>
                <c:pt idx="0">
                  <c:v>1.0</c:v>
                </c:pt>
                <c:pt idx="1">
                  <c:v>2.0</c:v>
                </c:pt>
                <c:pt idx="2">
                  <c:v>1.5</c:v>
                </c:pt>
                <c:pt idx="3">
                  <c:v>-1.1</c:v>
                </c:pt>
                <c:pt idx="4">
                  <c:v>-5.5</c:v>
                </c:pt>
                <c:pt idx="5">
                  <c:v>1.7</c:v>
                </c:pt>
                <c:pt idx="6">
                  <c:v>0.6</c:v>
                </c:pt>
                <c:pt idx="7">
                  <c:v>-2.8</c:v>
                </c:pt>
                <c:pt idx="8">
                  <c:v>-1.7</c:v>
                </c:pt>
                <c:pt idx="9">
                  <c:v>0.1</c:v>
                </c:pt>
                <c:pt idx="10">
                  <c:v>0.8</c:v>
                </c:pt>
                <c:pt idx="11">
                  <c:v>0.9</c:v>
                </c:pt>
                <c:pt idx="12">
                  <c:v>1.5</c:v>
                </c:pt>
                <c:pt idx="13">
                  <c:v>1.2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E73C-4D29-8E9F-16EEA3DA41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06287848"/>
        <c:axId val="2106295336"/>
      </c:lineChart>
      <c:catAx>
        <c:axId val="2106287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06295336"/>
        <c:crosses val="autoZero"/>
        <c:auto val="1"/>
        <c:lblAlgn val="ctr"/>
        <c:lblOffset val="100"/>
        <c:noMultiLvlLbl val="0"/>
      </c:catAx>
      <c:valAx>
        <c:axId val="2106295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06287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.00322061191626409"/>
                  <c:y val="0.029264837330134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7,981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E58-4C6F-829E-763219071DBD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E58-4C6F-829E-763219071DB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5,005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E58-4C6F-829E-763219071DBD}"/>
                </c:ext>
              </c:extLst>
            </c:dLbl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E58-4C6F-829E-763219071DBD}"/>
                </c:ext>
              </c:extLst>
            </c:dLbl>
            <c:dLbl>
              <c:idx val="4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E58-4C6F-829E-763219071DBD}"/>
                </c:ext>
              </c:extLst>
            </c:dLbl>
            <c:dLbl>
              <c:idx val="5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E58-4C6F-829E-763219071DBD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6,605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E58-4C6F-829E-763219071DBD}"/>
                </c:ext>
              </c:extLst>
            </c:dLbl>
            <c:dLbl>
              <c:idx val="7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E58-4C6F-829E-763219071DBD}"/>
                </c:ext>
              </c:extLst>
            </c:dLbl>
            <c:dLbl>
              <c:idx val="8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E58-4C6F-829E-763219071DBD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/>
                      <a:t>8,164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E58-4C6F-829E-763219071D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'world commerce woodworking mach'!$D$2:$M$2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'world commerce woodworking mach'!$D$3:$M$3</c:f>
              <c:numCache>
                <c:formatCode>General</c:formatCode>
                <c:ptCount val="10"/>
                <c:pt idx="0">
                  <c:v>7981.0</c:v>
                </c:pt>
                <c:pt idx="1">
                  <c:v>7996.0</c:v>
                </c:pt>
                <c:pt idx="2">
                  <c:v>5005.0</c:v>
                </c:pt>
                <c:pt idx="3">
                  <c:v>6049.0</c:v>
                </c:pt>
                <c:pt idx="4">
                  <c:v>6905.0</c:v>
                </c:pt>
                <c:pt idx="5">
                  <c:v>6747.0</c:v>
                </c:pt>
                <c:pt idx="6">
                  <c:v>6605.0</c:v>
                </c:pt>
                <c:pt idx="7">
                  <c:v>7369.0</c:v>
                </c:pt>
                <c:pt idx="8">
                  <c:v>8013.0</c:v>
                </c:pt>
                <c:pt idx="9">
                  <c:v>8164.0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E58-4C6F-829E-763219071D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06130504"/>
        <c:axId val="2106134136"/>
      </c:lineChart>
      <c:catAx>
        <c:axId val="2106130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06134136"/>
        <c:crosses val="autoZero"/>
        <c:auto val="1"/>
        <c:lblAlgn val="ctr"/>
        <c:lblOffset val="100"/>
        <c:noMultiLvlLbl val="0"/>
      </c:catAx>
      <c:valAx>
        <c:axId val="2106134136"/>
        <c:scaling>
          <c:orientation val="minMax"/>
          <c:min val="50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06130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5,292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CF2-40F9-A6CC-4D54087A60A7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5,900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CF2-40F9-A6CC-4D54087A60A7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5,794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CF2-40F9-A6CC-4D54087A60A7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5,359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CF2-40F9-A6CC-4D54087A60A7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5,863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CF2-40F9-A6CC-4D54087A60A7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6,273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CF2-40F9-A6CC-4D54087A60A7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6,718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CF2-40F9-A6CC-4D54087A60A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1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'pag3'!$D$6:$J$6</c:f>
              <c:numCache>
                <c:formatCode>General</c:formatCode>
                <c:ptCount val="7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</c:numCache>
            </c:numRef>
          </c:cat>
          <c:val>
            <c:numRef>
              <c:f>'pag3'!$D$7:$J$7</c:f>
              <c:numCache>
                <c:formatCode>General</c:formatCode>
                <c:ptCount val="7"/>
                <c:pt idx="0">
                  <c:v>5292.0</c:v>
                </c:pt>
                <c:pt idx="1">
                  <c:v>5900.0</c:v>
                </c:pt>
                <c:pt idx="2">
                  <c:v>5794.0</c:v>
                </c:pt>
                <c:pt idx="3">
                  <c:v>5359.0</c:v>
                </c:pt>
                <c:pt idx="4">
                  <c:v>5863.0</c:v>
                </c:pt>
                <c:pt idx="5">
                  <c:v>6273.0</c:v>
                </c:pt>
                <c:pt idx="6">
                  <c:v>6718.0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CDC-4FF0-855D-3D6B747657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6095832"/>
        <c:axId val="2106099480"/>
      </c:areaChart>
      <c:catAx>
        <c:axId val="2106095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06099480"/>
        <c:crosses val="autoZero"/>
        <c:auto val="1"/>
        <c:lblAlgn val="ctr"/>
        <c:lblOffset val="100"/>
        <c:noMultiLvlLbl val="0"/>
      </c:catAx>
      <c:valAx>
        <c:axId val="2106099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060958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F45-4129-84B9-9F2881A0F42F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F45-4129-84B9-9F2881A0F42F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F45-4129-84B9-9F2881A0F42F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F45-4129-84B9-9F2881A0F42F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F45-4129-84B9-9F2881A0F42F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DF45-4129-84B9-9F2881A0F42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'pag5'!$B$6:$B$11</c:f>
              <c:strCache>
                <c:ptCount val="6"/>
                <c:pt idx="0">
                  <c:v>Germany</c:v>
                </c:pt>
                <c:pt idx="1">
                  <c:v>Italy</c:v>
                </c:pt>
                <c:pt idx="2">
                  <c:v>Austria</c:v>
                </c:pt>
                <c:pt idx="3">
                  <c:v>Spain</c:v>
                </c:pt>
                <c:pt idx="4">
                  <c:v>Turkey</c:v>
                </c:pt>
                <c:pt idx="5">
                  <c:v>Others</c:v>
                </c:pt>
              </c:strCache>
            </c:strRef>
          </c:cat>
          <c:val>
            <c:numRef>
              <c:f>'pag5'!$C$6:$C$11</c:f>
              <c:numCache>
                <c:formatCode>0.0%</c:formatCode>
                <c:ptCount val="6"/>
                <c:pt idx="0">
                  <c:v>0.427</c:v>
                </c:pt>
                <c:pt idx="1">
                  <c:v>0.307</c:v>
                </c:pt>
                <c:pt idx="2">
                  <c:v>0.055</c:v>
                </c:pt>
                <c:pt idx="3">
                  <c:v>0.031</c:v>
                </c:pt>
                <c:pt idx="4">
                  <c:v>0.024</c:v>
                </c:pt>
                <c:pt idx="5">
                  <c:v>0.156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DF45-4129-84B9-9F2881A0F42F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512-49D4-B9D7-32BF7EB96A31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512-49D4-B9D7-32BF7EB96A31}"/>
                </c:ext>
              </c:extLst>
            </c:dLbl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512-49D4-B9D7-32BF7EB96A31}"/>
                </c:ext>
              </c:extLst>
            </c:dLbl>
            <c:dLbl>
              <c:idx val="4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512-49D4-B9D7-32BF7EB96A31}"/>
                </c:ext>
              </c:extLst>
            </c:dLbl>
            <c:dLbl>
              <c:idx val="5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512-49D4-B9D7-32BF7EB96A31}"/>
                </c:ext>
              </c:extLst>
            </c:dLbl>
            <c:dLbl>
              <c:idx val="6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512-49D4-B9D7-32BF7EB96A31}"/>
                </c:ext>
              </c:extLst>
            </c:dLbl>
            <c:dLbl>
              <c:idx val="8"/>
              <c:layout>
                <c:manualLayout>
                  <c:x val="0.0"/>
                  <c:y val="-0.01825033423020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512-49D4-B9D7-32BF7EB96A31}"/>
                </c:ext>
              </c:extLst>
            </c:dLbl>
            <c:dLbl>
              <c:idx val="9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512-49D4-B9D7-32BF7EB96A31}"/>
                </c:ext>
              </c:extLst>
            </c:dLbl>
            <c:dLbl>
              <c:idx val="10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512-49D4-B9D7-32BF7EB96A31}"/>
                </c:ext>
              </c:extLst>
            </c:dLbl>
            <c:dLbl>
              <c:idx val="11"/>
              <c:layout>
                <c:manualLayout>
                  <c:x val="0.0230763560019811"/>
                  <c:y val="-0.05170928031890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2512-49D4-B9D7-32BF7EB96A31}"/>
                </c:ext>
              </c:extLst>
            </c:dLbl>
            <c:dLbl>
              <c:idx val="1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512-49D4-B9D7-32BF7EB96A31}"/>
                </c:ext>
              </c:extLst>
            </c:dLbl>
            <c:dLbl>
              <c:idx val="1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512-49D4-B9D7-32BF7EB96A31}"/>
                </c:ext>
              </c:extLst>
            </c:dLbl>
            <c:dLbl>
              <c:idx val="14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512-49D4-B9D7-32BF7EB96A31}"/>
                </c:ext>
              </c:extLst>
            </c:dLbl>
            <c:dLbl>
              <c:idx val="16"/>
              <c:layout>
                <c:manualLayout>
                  <c:x val="-0.0016483111429987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EEB-4EFC-9DDB-71D7806DE6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'Ilcomparto della tecnologia per'!$G$30:$W$30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'Ilcomparto della tecnologia per'!$G$31:$W$31</c:f>
              <c:numCache>
                <c:formatCode>#,##0.000</c:formatCode>
                <c:ptCount val="17"/>
                <c:pt idx="0">
                  <c:v>2.209601840415603</c:v>
                </c:pt>
                <c:pt idx="1">
                  <c:v>1.931955535860762</c:v>
                </c:pt>
                <c:pt idx="2">
                  <c:v>1.717936509433073</c:v>
                </c:pt>
                <c:pt idx="3">
                  <c:v>1.84866164449431</c:v>
                </c:pt>
                <c:pt idx="4">
                  <c:v>1.813955856424955</c:v>
                </c:pt>
                <c:pt idx="5">
                  <c:v>2.105484476207537</c:v>
                </c:pt>
                <c:pt idx="6">
                  <c:v>2.158700017913881</c:v>
                </c:pt>
                <c:pt idx="7">
                  <c:v>2.122837370242215</c:v>
                </c:pt>
                <c:pt idx="8">
                  <c:v>1.228</c:v>
                </c:pt>
                <c:pt idx="9">
                  <c:v>1.542</c:v>
                </c:pt>
                <c:pt idx="10">
                  <c:v>1.699</c:v>
                </c:pt>
                <c:pt idx="11">
                  <c:v>1.571</c:v>
                </c:pt>
                <c:pt idx="12">
                  <c:v>1.537</c:v>
                </c:pt>
                <c:pt idx="13">
                  <c:v>1.669</c:v>
                </c:pt>
                <c:pt idx="14">
                  <c:v>1.864</c:v>
                </c:pt>
                <c:pt idx="15">
                  <c:v>2.056999999999999</c:v>
                </c:pt>
                <c:pt idx="16">
                  <c:v>2.296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82D-436A-AC22-E64BCE0E0F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9130696"/>
        <c:axId val="-2119127208"/>
      </c:lineChart>
      <c:catAx>
        <c:axId val="-2119130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19127208"/>
        <c:crosses val="autoZero"/>
        <c:auto val="1"/>
        <c:lblAlgn val="ctr"/>
        <c:lblOffset val="100"/>
        <c:noMultiLvlLbl val="0"/>
      </c:catAx>
      <c:valAx>
        <c:axId val="-2119127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19130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80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80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80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80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0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0A9EEC-A1F3-4021-B282-84BE9DACC00E}" type="doc">
      <dgm:prSet loTypeId="urn:microsoft.com/office/officeart/2005/8/layout/vList3" loCatId="list" qsTypeId="urn:microsoft.com/office/officeart/2005/8/quickstyle/3d7" qsCatId="3D" csTypeId="urn:microsoft.com/office/officeart/2005/8/colors/accent1_2" csCatId="accent1" phldr="1"/>
      <dgm:spPr/>
    </dgm:pt>
    <dgm:pt modelId="{7FD2CFB3-6BBB-48E8-A19F-50DAD7A3CAD1}">
      <dgm:prSet phldrT="[Text]" custT="1"/>
      <dgm:spPr/>
      <dgm:t>
        <a:bodyPr/>
        <a:lstStyle/>
        <a:p>
          <a:pPr algn="ctr">
            <a:lnSpc>
              <a:spcPct val="100000"/>
            </a:lnSpc>
          </a:pPr>
          <a:r>
            <a:rPr lang="it-IT" sz="18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Technology for panel,</a:t>
          </a:r>
          <a:br>
            <a:rPr lang="it-IT" sz="18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it-IT" sz="18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8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solid</a:t>
          </a:r>
          <a:r>
            <a:rPr lang="it-IT" sz="18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8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wood</a:t>
          </a:r>
          <a:r>
            <a:rPr lang="it-IT" sz="18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processing </a:t>
          </a:r>
          <a:br>
            <a:rPr lang="it-IT" sz="18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it-IT" sz="18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and </a:t>
          </a:r>
          <a:r>
            <a:rPr lang="it-IT" sz="18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surface</a:t>
          </a:r>
          <a:r>
            <a:rPr lang="it-IT" sz="18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8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finishing</a:t>
          </a:r>
          <a:r>
            <a:rPr lang="it-IT" sz="18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, </a:t>
          </a:r>
          <a:r>
            <a:rPr lang="it-IT" sz="18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consumables</a:t>
          </a:r>
          <a:r>
            <a:rPr lang="it-IT" sz="18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and </a:t>
          </a:r>
          <a:r>
            <a:rPr lang="it-IT" sz="18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accessories</a:t>
          </a:r>
          <a:r>
            <a:rPr lang="it-IT" sz="18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br>
            <a:rPr lang="it-IT" sz="18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it-IT" sz="18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for the </a:t>
          </a:r>
          <a:r>
            <a:rPr lang="it-IT" sz="18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furniture</a:t>
          </a:r>
          <a:r>
            <a:rPr lang="it-IT" sz="18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8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industry</a:t>
          </a:r>
          <a:endParaRPr lang="it-IT" sz="1800" noProof="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38052AC-7CF3-4C5C-A9FA-E969EA70EE78}" type="parTrans" cxnId="{7F288708-7F26-485D-9FCD-2D9F8F2C8C79}">
      <dgm:prSet/>
      <dgm:spPr/>
      <dgm:t>
        <a:bodyPr/>
        <a:lstStyle/>
        <a:p>
          <a:endParaRPr lang="en-US"/>
        </a:p>
      </dgm:t>
    </dgm:pt>
    <dgm:pt modelId="{465AA3D7-2839-4551-A6D1-E61178C55C66}" type="sibTrans" cxnId="{7F288708-7F26-485D-9FCD-2D9F8F2C8C79}">
      <dgm:prSet/>
      <dgm:spPr/>
      <dgm:t>
        <a:bodyPr/>
        <a:lstStyle/>
        <a:p>
          <a:endParaRPr lang="en-US"/>
        </a:p>
      </dgm:t>
    </dgm:pt>
    <dgm:pt modelId="{1BA5EF50-916E-406C-BBFC-185075569AAF}" type="pres">
      <dgm:prSet presAssocID="{1E0A9EEC-A1F3-4021-B282-84BE9DACC00E}" presName="linearFlow" presStyleCnt="0">
        <dgm:presLayoutVars>
          <dgm:dir/>
          <dgm:resizeHandles val="exact"/>
        </dgm:presLayoutVars>
      </dgm:prSet>
      <dgm:spPr/>
    </dgm:pt>
    <dgm:pt modelId="{B0D61B46-CDAB-4426-8DD2-AAA1C4963565}" type="pres">
      <dgm:prSet presAssocID="{7FD2CFB3-6BBB-48E8-A19F-50DAD7A3CAD1}" presName="composite" presStyleCnt="0"/>
      <dgm:spPr/>
    </dgm:pt>
    <dgm:pt modelId="{84EF41A3-CB03-44D6-B8CD-5D406F609E67}" type="pres">
      <dgm:prSet presAssocID="{7FD2CFB3-6BBB-48E8-A19F-50DAD7A3CAD1}" presName="imgShp" presStyleLbl="fgImgPlace1" presStyleIdx="0" presStyleCnt="1" custScaleX="100962"/>
      <dgm:spPr>
        <a:blipFill>
          <a:blip xmlns:r="http://schemas.openxmlformats.org/officeDocument/2006/relationships" r:embed="rId1"/>
          <a:srcRect/>
          <a:stretch>
            <a:fillRect l="-24000" r="-24000"/>
          </a:stretch>
        </a:blipFill>
      </dgm:spPr>
    </dgm:pt>
    <dgm:pt modelId="{70E086EE-326A-4119-A981-C734C709883A}" type="pres">
      <dgm:prSet presAssocID="{7FD2CFB3-6BBB-48E8-A19F-50DAD7A3CAD1}" presName="txShp" presStyleLbl="node1" presStyleIdx="0" presStyleCnt="1" custScaleX="108534" custLinFactNeighborX="3585" custLinFactNeighborY="-368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9644989-8F1D-4AAF-8105-436366AE6624}" type="presOf" srcId="{1E0A9EEC-A1F3-4021-B282-84BE9DACC00E}" destId="{1BA5EF50-916E-406C-BBFC-185075569AAF}" srcOrd="0" destOrd="0" presId="urn:microsoft.com/office/officeart/2005/8/layout/vList3"/>
    <dgm:cxn modelId="{871F6E74-D7CB-4819-A7D2-66BE36D5072A}" type="presOf" srcId="{7FD2CFB3-6BBB-48E8-A19F-50DAD7A3CAD1}" destId="{70E086EE-326A-4119-A981-C734C709883A}" srcOrd="0" destOrd="0" presId="urn:microsoft.com/office/officeart/2005/8/layout/vList3"/>
    <dgm:cxn modelId="{7F288708-7F26-485D-9FCD-2D9F8F2C8C79}" srcId="{1E0A9EEC-A1F3-4021-B282-84BE9DACC00E}" destId="{7FD2CFB3-6BBB-48E8-A19F-50DAD7A3CAD1}" srcOrd="0" destOrd="0" parTransId="{138052AC-7CF3-4C5C-A9FA-E969EA70EE78}" sibTransId="{465AA3D7-2839-4551-A6D1-E61178C55C66}"/>
    <dgm:cxn modelId="{B774BE95-8AEC-4DD6-9108-E3BD549A42A2}" type="presParOf" srcId="{1BA5EF50-916E-406C-BBFC-185075569AAF}" destId="{B0D61B46-CDAB-4426-8DD2-AAA1C4963565}" srcOrd="0" destOrd="0" presId="urn:microsoft.com/office/officeart/2005/8/layout/vList3"/>
    <dgm:cxn modelId="{71C8CE55-1896-43A3-8123-8BF71C0CE671}" type="presParOf" srcId="{B0D61B46-CDAB-4426-8DD2-AAA1C4963565}" destId="{84EF41A3-CB03-44D6-B8CD-5D406F609E67}" srcOrd="0" destOrd="0" presId="urn:microsoft.com/office/officeart/2005/8/layout/vList3"/>
    <dgm:cxn modelId="{5D88439D-03F4-4D76-8160-71698589C416}" type="presParOf" srcId="{B0D61B46-CDAB-4426-8DD2-AAA1C4963565}" destId="{70E086EE-326A-4119-A981-C734C709883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0A9EEC-A1F3-4021-B282-84BE9DACC00E}" type="doc">
      <dgm:prSet loTypeId="urn:microsoft.com/office/officeart/2005/8/layout/vList3" loCatId="list" qsTypeId="urn:microsoft.com/office/officeart/2005/8/quickstyle/3d7" qsCatId="3D" csTypeId="urn:microsoft.com/office/officeart/2005/8/colors/accent1_2" csCatId="accent1" phldr="1"/>
      <dgm:spPr/>
    </dgm:pt>
    <dgm:pt modelId="{8678B091-1039-41A5-BD39-33102113BA66}">
      <dgm:prSet phldrT="[Text]" custT="1"/>
      <dgm:spPr/>
      <dgm:t>
        <a:bodyPr/>
        <a:lstStyle/>
        <a:p>
          <a:r>
            <a:rPr lang="it-IT" sz="18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Technology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for panel, </a:t>
          </a:r>
          <a:b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solid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wood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processing</a:t>
          </a:r>
          <a:b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and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surface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finishing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;</a:t>
          </a:r>
          <a:b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first processing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machines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;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consumable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and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accessories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b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for the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furniture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industry</a:t>
          </a:r>
          <a:endParaRPr lang="it-IT" sz="1600" b="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3FB1652-2331-4266-8EB8-C5279B2D9F8B}" type="parTrans" cxnId="{40572262-7538-4943-9AE1-E3E255120383}">
      <dgm:prSet/>
      <dgm:spPr/>
      <dgm:t>
        <a:bodyPr/>
        <a:lstStyle/>
        <a:p>
          <a:endParaRPr lang="en-US"/>
        </a:p>
      </dgm:t>
    </dgm:pt>
    <dgm:pt modelId="{1339A8AE-0EE3-4533-B08B-AE389DB8399F}" type="sibTrans" cxnId="{40572262-7538-4943-9AE1-E3E255120383}">
      <dgm:prSet/>
      <dgm:spPr/>
      <dgm:t>
        <a:bodyPr/>
        <a:lstStyle/>
        <a:p>
          <a:endParaRPr lang="en-US"/>
        </a:p>
      </dgm:t>
    </dgm:pt>
    <dgm:pt modelId="{1BA5EF50-916E-406C-BBFC-185075569AAF}" type="pres">
      <dgm:prSet presAssocID="{1E0A9EEC-A1F3-4021-B282-84BE9DACC00E}" presName="linearFlow" presStyleCnt="0">
        <dgm:presLayoutVars>
          <dgm:dir/>
          <dgm:resizeHandles val="exact"/>
        </dgm:presLayoutVars>
      </dgm:prSet>
      <dgm:spPr/>
    </dgm:pt>
    <dgm:pt modelId="{3ADAF34E-558F-4006-B821-A79FDB41E24D}" type="pres">
      <dgm:prSet presAssocID="{8678B091-1039-41A5-BD39-33102113BA66}" presName="composite" presStyleCnt="0"/>
      <dgm:spPr/>
    </dgm:pt>
    <dgm:pt modelId="{26064293-6726-495D-A37B-FE80A76B44D8}" type="pres">
      <dgm:prSet presAssocID="{8678B091-1039-41A5-BD39-33102113BA66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A7EEEB32-D687-4AB5-9D2E-5880536332F1}" type="pres">
      <dgm:prSet presAssocID="{8678B091-1039-41A5-BD39-33102113BA66}" presName="txShp" presStyleLbl="node1" presStyleIdx="0" presStyleCnt="1" custLinFactNeighborX="595" custLinFactNeighborY="-46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9644989-8F1D-4AAF-8105-436366AE6624}" type="presOf" srcId="{1E0A9EEC-A1F3-4021-B282-84BE9DACC00E}" destId="{1BA5EF50-916E-406C-BBFC-185075569AAF}" srcOrd="0" destOrd="0" presId="urn:microsoft.com/office/officeart/2005/8/layout/vList3"/>
    <dgm:cxn modelId="{40572262-7538-4943-9AE1-E3E255120383}" srcId="{1E0A9EEC-A1F3-4021-B282-84BE9DACC00E}" destId="{8678B091-1039-41A5-BD39-33102113BA66}" srcOrd="0" destOrd="0" parTransId="{33FB1652-2331-4266-8EB8-C5279B2D9F8B}" sibTransId="{1339A8AE-0EE3-4533-B08B-AE389DB8399F}"/>
    <dgm:cxn modelId="{78216AE3-9DD4-455F-9DC3-89C82F7A3333}" type="presOf" srcId="{8678B091-1039-41A5-BD39-33102113BA66}" destId="{A7EEEB32-D687-4AB5-9D2E-5880536332F1}" srcOrd="0" destOrd="0" presId="urn:microsoft.com/office/officeart/2005/8/layout/vList3"/>
    <dgm:cxn modelId="{3A9A7B90-D0D3-439B-B62E-F038AFCA0327}" type="presParOf" srcId="{1BA5EF50-916E-406C-BBFC-185075569AAF}" destId="{3ADAF34E-558F-4006-B821-A79FDB41E24D}" srcOrd="0" destOrd="0" presId="urn:microsoft.com/office/officeart/2005/8/layout/vList3"/>
    <dgm:cxn modelId="{40D14107-D876-437F-BE63-12EE0351F2C1}" type="presParOf" srcId="{3ADAF34E-558F-4006-B821-A79FDB41E24D}" destId="{26064293-6726-495D-A37B-FE80A76B44D8}" srcOrd="0" destOrd="0" presId="urn:microsoft.com/office/officeart/2005/8/layout/vList3"/>
    <dgm:cxn modelId="{B5BA41BB-7765-462A-B464-71B6B5C3384E}" type="presParOf" srcId="{3ADAF34E-558F-4006-B821-A79FDB41E24D}" destId="{A7EEEB32-D687-4AB5-9D2E-5880536332F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7529DA-4B7C-423F-81DB-6CFD5E3D0ADC}" type="doc">
      <dgm:prSet loTypeId="urn:microsoft.com/office/officeart/2005/8/layout/targe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4B4076-233A-4C9F-A8D2-C66FB98B7F76}">
      <dgm:prSet phldrT="[Text]" custT="1"/>
      <dgm:spPr/>
      <dgm:t>
        <a:bodyPr/>
        <a:lstStyle/>
        <a:p>
          <a:r>
            <a:rPr lang="it-IT" sz="2400" b="1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Tradition</a:t>
          </a:r>
          <a:endParaRPr lang="it-IT" sz="2400" b="1" noProof="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2609B08-20DA-4F0B-86A7-5DAA2617C4B7}" type="parTrans" cxnId="{9667A6C6-B80B-4EFF-8D95-56FE0623E458}">
      <dgm:prSet/>
      <dgm:spPr/>
      <dgm:t>
        <a:bodyPr/>
        <a:lstStyle/>
        <a:p>
          <a:endParaRPr lang="en-US"/>
        </a:p>
      </dgm:t>
    </dgm:pt>
    <dgm:pt modelId="{3F1F5BA9-3F6F-43E1-999C-B228902F6D1A}" type="sibTrans" cxnId="{9667A6C6-B80B-4EFF-8D95-56FE0623E458}">
      <dgm:prSet/>
      <dgm:spPr/>
      <dgm:t>
        <a:bodyPr/>
        <a:lstStyle/>
        <a:p>
          <a:endParaRPr lang="en-US"/>
        </a:p>
      </dgm:t>
    </dgm:pt>
    <dgm:pt modelId="{2D8BB8AD-33AD-4128-B80C-D3B16F343070}">
      <dgm:prSet phldrT="[Text]" custT="1"/>
      <dgm:spPr/>
      <dgm:t>
        <a:bodyPr/>
        <a:lstStyle/>
        <a:p>
          <a:pPr algn="l">
            <a:buNone/>
          </a:pPr>
          <a:r>
            <a:rPr lang="it-IT" sz="16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Xylexpo</a:t>
          </a:r>
          <a:r>
            <a:rPr lang="it-IT" sz="16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is</a:t>
          </a:r>
          <a:r>
            <a:rPr lang="it-IT" sz="16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celebrating</a:t>
          </a:r>
          <a:r>
            <a:rPr lang="it-IT" sz="16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its</a:t>
          </a:r>
          <a:r>
            <a:rPr lang="it-IT" sz="16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/>
          </a:r>
          <a:br>
            <a:rPr lang="it-IT" sz="16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it-IT" sz="16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b="1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50 </a:t>
          </a:r>
          <a:r>
            <a:rPr lang="it-IT" sz="1600" b="1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anniversary</a:t>
          </a:r>
          <a:r>
            <a:rPr lang="it-IT" sz="1600" b="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</a:t>
          </a:r>
        </a:p>
      </dgm:t>
    </dgm:pt>
    <dgm:pt modelId="{A8C1ADE9-730E-4582-92DA-79E305F42755}" type="parTrans" cxnId="{1A6757D2-537B-46DD-98F4-D63EDE2F7A6C}">
      <dgm:prSet/>
      <dgm:spPr/>
      <dgm:t>
        <a:bodyPr/>
        <a:lstStyle/>
        <a:p>
          <a:endParaRPr lang="en-US"/>
        </a:p>
      </dgm:t>
    </dgm:pt>
    <dgm:pt modelId="{BFAC7E68-3BAA-4A1A-A5F8-BA9E21528B48}" type="sibTrans" cxnId="{1A6757D2-537B-46DD-98F4-D63EDE2F7A6C}">
      <dgm:prSet/>
      <dgm:spPr/>
      <dgm:t>
        <a:bodyPr/>
        <a:lstStyle/>
        <a:p>
          <a:endParaRPr lang="en-US"/>
        </a:p>
      </dgm:t>
    </dgm:pt>
    <dgm:pt modelId="{9BA50D57-DBF6-49DF-B5B8-A55FDC6E415C}">
      <dgm:prSet phldrT="[Text]" custT="1"/>
      <dgm:spPr/>
      <dgm:t>
        <a:bodyPr/>
        <a:lstStyle/>
        <a:p>
          <a:r>
            <a:rPr lang="it-IT" sz="2400" b="1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Satisfaction</a:t>
          </a:r>
          <a:endParaRPr lang="it-IT" sz="2400" b="1" noProof="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A2817E4-8B33-432D-9741-7F7065BBA7F7}" type="parTrans" cxnId="{D19D8516-5E7F-4A68-A45E-F93D7B27DE2F}">
      <dgm:prSet/>
      <dgm:spPr/>
      <dgm:t>
        <a:bodyPr/>
        <a:lstStyle/>
        <a:p>
          <a:endParaRPr lang="en-US"/>
        </a:p>
      </dgm:t>
    </dgm:pt>
    <dgm:pt modelId="{4E8B306A-1BBD-4D17-979C-630E919DFB88}" type="sibTrans" cxnId="{D19D8516-5E7F-4A68-A45E-F93D7B27DE2F}">
      <dgm:prSet/>
      <dgm:spPr/>
      <dgm:t>
        <a:bodyPr/>
        <a:lstStyle/>
        <a:p>
          <a:endParaRPr lang="en-US"/>
        </a:p>
      </dgm:t>
    </dgm:pt>
    <dgm:pt modelId="{A809E276-E84A-40E1-9F15-DD3DCA0005A3}">
      <dgm:prSet phldrT="[Text]" custT="1"/>
      <dgm:spPr/>
      <dgm:t>
        <a:bodyPr/>
        <a:lstStyle/>
        <a:p>
          <a:pPr>
            <a:buNone/>
          </a:pPr>
          <a:r>
            <a:rPr lang="it-IT" sz="16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 2016, </a:t>
          </a:r>
          <a:r>
            <a:rPr lang="it-IT" sz="1600" b="1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86% of </a:t>
          </a:r>
          <a:r>
            <a:rPr lang="it-IT" sz="1600" b="1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exhibitors</a:t>
          </a:r>
          <a:r>
            <a:rPr lang="it-IT" sz="1600" b="1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were</a:t>
          </a:r>
          <a:r>
            <a:rPr lang="it-IT" sz="16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satisfied</a:t>
          </a:r>
          <a:r>
            <a:rPr lang="it-IT" sz="16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with the </a:t>
          </a:r>
          <a:r>
            <a:rPr lang="it-IT" sz="16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number</a:t>
          </a:r>
          <a:r>
            <a:rPr lang="it-IT" sz="16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of </a:t>
          </a:r>
          <a:r>
            <a:rPr lang="it-IT" sz="16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visitors</a:t>
          </a:r>
          <a:r>
            <a:rPr lang="it-IT" sz="16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and </a:t>
          </a:r>
          <a:r>
            <a:rPr lang="it-IT" sz="16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quality</a:t>
          </a:r>
          <a:r>
            <a:rPr lang="it-IT" sz="16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of the </a:t>
          </a:r>
          <a:r>
            <a:rPr lang="it-IT" sz="16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event</a:t>
          </a:r>
          <a:r>
            <a:rPr lang="it-IT" sz="16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</a:t>
          </a:r>
        </a:p>
      </dgm:t>
    </dgm:pt>
    <dgm:pt modelId="{DC3DB3CC-B237-4B06-9208-67E99C2DA484}" type="parTrans" cxnId="{A6913866-5825-4B67-9F82-62014A7F8897}">
      <dgm:prSet/>
      <dgm:spPr/>
      <dgm:t>
        <a:bodyPr/>
        <a:lstStyle/>
        <a:p>
          <a:endParaRPr lang="en-US"/>
        </a:p>
      </dgm:t>
    </dgm:pt>
    <dgm:pt modelId="{4944361B-628A-4532-B857-2CB763ED0A5B}" type="sibTrans" cxnId="{A6913866-5825-4B67-9F82-62014A7F8897}">
      <dgm:prSet/>
      <dgm:spPr/>
      <dgm:t>
        <a:bodyPr/>
        <a:lstStyle/>
        <a:p>
          <a:endParaRPr lang="en-US"/>
        </a:p>
      </dgm:t>
    </dgm:pt>
    <dgm:pt modelId="{DCE0648A-5572-4678-8E12-434EC9142EF1}">
      <dgm:prSet phldrT="[Text]" custT="1"/>
      <dgm:spPr/>
      <dgm:t>
        <a:bodyPr/>
        <a:lstStyle/>
        <a:p>
          <a:r>
            <a:rPr lang="it-IT" sz="2400" b="1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Relevance</a:t>
          </a:r>
          <a:endParaRPr lang="it-IT" sz="2400" b="1" noProof="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E3928BD4-5DE9-4583-9878-DFE840EB45A9}" type="parTrans" cxnId="{B8875740-868C-4808-8EAC-47C63A7B0653}">
      <dgm:prSet/>
      <dgm:spPr/>
      <dgm:t>
        <a:bodyPr/>
        <a:lstStyle/>
        <a:p>
          <a:endParaRPr lang="en-US"/>
        </a:p>
      </dgm:t>
    </dgm:pt>
    <dgm:pt modelId="{69EF6CC7-4CD1-402A-A691-8E12430B80E4}" type="sibTrans" cxnId="{B8875740-868C-4808-8EAC-47C63A7B0653}">
      <dgm:prSet/>
      <dgm:spPr/>
      <dgm:t>
        <a:bodyPr/>
        <a:lstStyle/>
        <a:p>
          <a:endParaRPr lang="en-US"/>
        </a:p>
      </dgm:t>
    </dgm:pt>
    <dgm:pt modelId="{AC0508E8-ED81-41D1-9578-1B6094830F8C}">
      <dgm:prSet phldrT="[Text]" custT="1"/>
      <dgm:spPr/>
      <dgm:t>
        <a:bodyPr/>
        <a:lstStyle/>
        <a:p>
          <a:pPr>
            <a:buNone/>
          </a:pPr>
          <a:r>
            <a:rPr lang="it-IT" sz="1400" noProof="0" dirty="0"/>
            <a:t>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Xylexpo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is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considered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 </a:t>
          </a:r>
          <a:r>
            <a:rPr lang="it-IT" sz="1600" b="1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strategic</a:t>
          </a:r>
          <a:r>
            <a:rPr lang="it-IT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show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for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Italy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and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is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supported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by the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Italian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Ministry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of </a:t>
          </a:r>
          <a:r>
            <a:rPr lang="it-IT" sz="16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Economic</a:t>
          </a:r>
          <a:r>
            <a:rPr lang="it-IT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Development.</a:t>
          </a:r>
          <a:endParaRPr lang="it-IT" sz="1600" b="0" noProof="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C759A673-0357-4FD1-865B-2D3CEFF9D514}" type="parTrans" cxnId="{1AB46BC7-6F8C-43FB-8AEA-079786100219}">
      <dgm:prSet/>
      <dgm:spPr/>
      <dgm:t>
        <a:bodyPr/>
        <a:lstStyle/>
        <a:p>
          <a:endParaRPr lang="en-US"/>
        </a:p>
      </dgm:t>
    </dgm:pt>
    <dgm:pt modelId="{B4A12B0D-88B8-461F-8D36-0FD44C31FD44}" type="sibTrans" cxnId="{1AB46BC7-6F8C-43FB-8AEA-079786100219}">
      <dgm:prSet/>
      <dgm:spPr/>
      <dgm:t>
        <a:bodyPr/>
        <a:lstStyle/>
        <a:p>
          <a:endParaRPr lang="en-US"/>
        </a:p>
      </dgm:t>
    </dgm:pt>
    <dgm:pt modelId="{B308BFF2-F538-403B-8A02-DB8BDA6B2719}" type="pres">
      <dgm:prSet presAssocID="{1C7529DA-4B7C-423F-81DB-6CFD5E3D0AD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F7B078F5-8F08-47E0-A4F8-94613BBABB9C}" type="pres">
      <dgm:prSet presAssocID="{3B4B4076-233A-4C9F-A8D2-C66FB98B7F76}" presName="circle1" presStyleLbl="node1" presStyleIdx="0" presStyleCnt="3"/>
      <dgm:spPr/>
    </dgm:pt>
    <dgm:pt modelId="{F5626BAC-AC5C-44F5-B21A-3195343B0134}" type="pres">
      <dgm:prSet presAssocID="{3B4B4076-233A-4C9F-A8D2-C66FB98B7F76}" presName="space" presStyleCnt="0"/>
      <dgm:spPr/>
    </dgm:pt>
    <dgm:pt modelId="{BD3BE9F0-0CAC-4157-9E46-0F0134B9F740}" type="pres">
      <dgm:prSet presAssocID="{3B4B4076-233A-4C9F-A8D2-C66FB98B7F76}" presName="rect1" presStyleLbl="alignAcc1" presStyleIdx="0" presStyleCnt="3" custLinFactNeighborX="-159" custLinFactNeighborY="-1639"/>
      <dgm:spPr/>
      <dgm:t>
        <a:bodyPr/>
        <a:lstStyle/>
        <a:p>
          <a:endParaRPr lang="it-IT"/>
        </a:p>
      </dgm:t>
    </dgm:pt>
    <dgm:pt modelId="{42D4A862-359B-44CF-8CA5-94211F5C18E7}" type="pres">
      <dgm:prSet presAssocID="{9BA50D57-DBF6-49DF-B5B8-A55FDC6E415C}" presName="vertSpace2" presStyleLbl="node1" presStyleIdx="0" presStyleCnt="3"/>
      <dgm:spPr/>
    </dgm:pt>
    <dgm:pt modelId="{CC0488D7-AB8B-4CB7-BE9B-5C470E029F54}" type="pres">
      <dgm:prSet presAssocID="{9BA50D57-DBF6-49DF-B5B8-A55FDC6E415C}" presName="circle2" presStyleLbl="node1" presStyleIdx="1" presStyleCnt="3"/>
      <dgm:spPr/>
    </dgm:pt>
    <dgm:pt modelId="{F2D11CBB-27D3-4C6C-B610-9E25E398FE2B}" type="pres">
      <dgm:prSet presAssocID="{9BA50D57-DBF6-49DF-B5B8-A55FDC6E415C}" presName="rect2" presStyleLbl="alignAcc1" presStyleIdx="1" presStyleCnt="3"/>
      <dgm:spPr/>
      <dgm:t>
        <a:bodyPr/>
        <a:lstStyle/>
        <a:p>
          <a:endParaRPr lang="it-IT"/>
        </a:p>
      </dgm:t>
    </dgm:pt>
    <dgm:pt modelId="{6537C74C-157F-4BFC-9AA2-F847C60375F3}" type="pres">
      <dgm:prSet presAssocID="{DCE0648A-5572-4678-8E12-434EC9142EF1}" presName="vertSpace3" presStyleLbl="node1" presStyleIdx="1" presStyleCnt="3"/>
      <dgm:spPr/>
    </dgm:pt>
    <dgm:pt modelId="{65ACC6ED-26AD-412F-A0DE-EF20BC771EE5}" type="pres">
      <dgm:prSet presAssocID="{DCE0648A-5572-4678-8E12-434EC9142EF1}" presName="circle3" presStyleLbl="node1" presStyleIdx="2" presStyleCnt="3"/>
      <dgm:spPr/>
    </dgm:pt>
    <dgm:pt modelId="{5D617F1E-53C0-4096-832F-9EE948F88D6F}" type="pres">
      <dgm:prSet presAssocID="{DCE0648A-5572-4678-8E12-434EC9142EF1}" presName="rect3" presStyleLbl="alignAcc1" presStyleIdx="2" presStyleCnt="3"/>
      <dgm:spPr/>
      <dgm:t>
        <a:bodyPr/>
        <a:lstStyle/>
        <a:p>
          <a:endParaRPr lang="it-IT"/>
        </a:p>
      </dgm:t>
    </dgm:pt>
    <dgm:pt modelId="{8F42F309-598E-4BB4-90F1-50E43FA524CC}" type="pres">
      <dgm:prSet presAssocID="{3B4B4076-233A-4C9F-A8D2-C66FB98B7F76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C7249F5-6A43-4677-858A-4209B274B459}" type="pres">
      <dgm:prSet presAssocID="{3B4B4076-233A-4C9F-A8D2-C66FB98B7F76}" presName="rect1ChTx" presStyleLbl="alignAcc1" presStyleIdx="2" presStyleCnt="3" custScaleX="12834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6219803-8DC6-45F6-82DC-A32CC3A9CD7F}" type="pres">
      <dgm:prSet presAssocID="{9BA50D57-DBF6-49DF-B5B8-A55FDC6E415C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BE3DE41-7537-4441-8B1C-5E8BE18ACA77}" type="pres">
      <dgm:prSet presAssocID="{9BA50D57-DBF6-49DF-B5B8-A55FDC6E415C}" presName="rect2ChTx" presStyleLbl="alignAcc1" presStyleIdx="2" presStyleCnt="3" custScaleX="115286" custLinFactNeighborX="-764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BD7FEF1-1639-4E5D-83AD-F0D9A362B7EA}" type="pres">
      <dgm:prSet presAssocID="{DCE0648A-5572-4678-8E12-434EC9142EF1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C8D26A5-DBB8-4E90-9DA9-227A2AD5DEB3}" type="pres">
      <dgm:prSet presAssocID="{DCE0648A-5572-4678-8E12-434EC9142EF1}" presName="rect3ChTx" presStyleLbl="alignAcc1" presStyleIdx="2" presStyleCnt="3" custScaleX="120382" custLinFactNeighborX="-1911" custLinFactNeighborY="218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BDBA4E4-4369-4FB3-9E00-A2F45469ABFD}" type="presOf" srcId="{9BA50D57-DBF6-49DF-B5B8-A55FDC6E415C}" destId="{F2D11CBB-27D3-4C6C-B610-9E25E398FE2B}" srcOrd="0" destOrd="0" presId="urn:microsoft.com/office/officeart/2005/8/layout/target3"/>
    <dgm:cxn modelId="{D19D8516-5E7F-4A68-A45E-F93D7B27DE2F}" srcId="{1C7529DA-4B7C-423F-81DB-6CFD5E3D0ADC}" destId="{9BA50D57-DBF6-49DF-B5B8-A55FDC6E415C}" srcOrd="1" destOrd="0" parTransId="{1A2817E4-8B33-432D-9741-7F7065BBA7F7}" sibTransId="{4E8B306A-1BBD-4D17-979C-630E919DFB88}"/>
    <dgm:cxn modelId="{56CC6B03-5AEB-4229-A733-D203A02F9938}" type="presOf" srcId="{A809E276-E84A-40E1-9F15-DD3DCA0005A3}" destId="{DBE3DE41-7537-4441-8B1C-5E8BE18ACA77}" srcOrd="0" destOrd="0" presId="urn:microsoft.com/office/officeart/2005/8/layout/target3"/>
    <dgm:cxn modelId="{3EB76E4B-967A-483D-B306-80ABCD3FAB86}" type="presOf" srcId="{2D8BB8AD-33AD-4128-B80C-D3B16F343070}" destId="{8C7249F5-6A43-4677-858A-4209B274B459}" srcOrd="0" destOrd="0" presId="urn:microsoft.com/office/officeart/2005/8/layout/target3"/>
    <dgm:cxn modelId="{A6913866-5825-4B67-9F82-62014A7F8897}" srcId="{9BA50D57-DBF6-49DF-B5B8-A55FDC6E415C}" destId="{A809E276-E84A-40E1-9F15-DD3DCA0005A3}" srcOrd="0" destOrd="0" parTransId="{DC3DB3CC-B237-4B06-9208-67E99C2DA484}" sibTransId="{4944361B-628A-4532-B857-2CB763ED0A5B}"/>
    <dgm:cxn modelId="{2F0EB6E7-AAE8-4304-A2B5-B5CA16564F51}" type="presOf" srcId="{1C7529DA-4B7C-423F-81DB-6CFD5E3D0ADC}" destId="{B308BFF2-F538-403B-8A02-DB8BDA6B2719}" srcOrd="0" destOrd="0" presId="urn:microsoft.com/office/officeart/2005/8/layout/target3"/>
    <dgm:cxn modelId="{5C584D83-0237-48FA-814D-B7D577DC7187}" type="presOf" srcId="{AC0508E8-ED81-41D1-9578-1B6094830F8C}" destId="{6C8D26A5-DBB8-4E90-9DA9-227A2AD5DEB3}" srcOrd="0" destOrd="0" presId="urn:microsoft.com/office/officeart/2005/8/layout/target3"/>
    <dgm:cxn modelId="{9667A6C6-B80B-4EFF-8D95-56FE0623E458}" srcId="{1C7529DA-4B7C-423F-81DB-6CFD5E3D0ADC}" destId="{3B4B4076-233A-4C9F-A8D2-C66FB98B7F76}" srcOrd="0" destOrd="0" parTransId="{52609B08-20DA-4F0B-86A7-5DAA2617C4B7}" sibTransId="{3F1F5BA9-3F6F-43E1-999C-B228902F6D1A}"/>
    <dgm:cxn modelId="{E7C55D17-4B4E-44FA-A69D-9AC9391CF2D1}" type="presOf" srcId="{DCE0648A-5572-4678-8E12-434EC9142EF1}" destId="{5D617F1E-53C0-4096-832F-9EE948F88D6F}" srcOrd="0" destOrd="0" presId="urn:microsoft.com/office/officeart/2005/8/layout/target3"/>
    <dgm:cxn modelId="{1AB46BC7-6F8C-43FB-8AEA-079786100219}" srcId="{DCE0648A-5572-4678-8E12-434EC9142EF1}" destId="{AC0508E8-ED81-41D1-9578-1B6094830F8C}" srcOrd="0" destOrd="0" parTransId="{C759A673-0357-4FD1-865B-2D3CEFF9D514}" sibTransId="{B4A12B0D-88B8-461F-8D36-0FD44C31FD44}"/>
    <dgm:cxn modelId="{1A6757D2-537B-46DD-98F4-D63EDE2F7A6C}" srcId="{3B4B4076-233A-4C9F-A8D2-C66FB98B7F76}" destId="{2D8BB8AD-33AD-4128-B80C-D3B16F343070}" srcOrd="0" destOrd="0" parTransId="{A8C1ADE9-730E-4582-92DA-79E305F42755}" sibTransId="{BFAC7E68-3BAA-4A1A-A5F8-BA9E21528B48}"/>
    <dgm:cxn modelId="{FAA1FE7F-2B05-401A-A5BC-CD1E04D814A4}" type="presOf" srcId="{3B4B4076-233A-4C9F-A8D2-C66FB98B7F76}" destId="{BD3BE9F0-0CAC-4157-9E46-0F0134B9F740}" srcOrd="0" destOrd="0" presId="urn:microsoft.com/office/officeart/2005/8/layout/target3"/>
    <dgm:cxn modelId="{437B4986-2559-43D3-A8F6-A8C0BD705F3E}" type="presOf" srcId="{9BA50D57-DBF6-49DF-B5B8-A55FDC6E415C}" destId="{46219803-8DC6-45F6-82DC-A32CC3A9CD7F}" srcOrd="1" destOrd="0" presId="urn:microsoft.com/office/officeart/2005/8/layout/target3"/>
    <dgm:cxn modelId="{B8875740-868C-4808-8EAC-47C63A7B0653}" srcId="{1C7529DA-4B7C-423F-81DB-6CFD5E3D0ADC}" destId="{DCE0648A-5572-4678-8E12-434EC9142EF1}" srcOrd="2" destOrd="0" parTransId="{E3928BD4-5DE9-4583-9878-DFE840EB45A9}" sibTransId="{69EF6CC7-4CD1-402A-A691-8E12430B80E4}"/>
    <dgm:cxn modelId="{B445F93E-257E-4AB3-86EC-0CC521F1E4D4}" type="presOf" srcId="{3B4B4076-233A-4C9F-A8D2-C66FB98B7F76}" destId="{8F42F309-598E-4BB4-90F1-50E43FA524CC}" srcOrd="1" destOrd="0" presId="urn:microsoft.com/office/officeart/2005/8/layout/target3"/>
    <dgm:cxn modelId="{50EEC347-EE6E-4B18-9F3F-56665B734891}" type="presOf" srcId="{DCE0648A-5572-4678-8E12-434EC9142EF1}" destId="{ABD7FEF1-1639-4E5D-83AD-F0D9A362B7EA}" srcOrd="1" destOrd="0" presId="urn:microsoft.com/office/officeart/2005/8/layout/target3"/>
    <dgm:cxn modelId="{8DFB696C-5055-4782-90F8-03358C15126D}" type="presParOf" srcId="{B308BFF2-F538-403B-8A02-DB8BDA6B2719}" destId="{F7B078F5-8F08-47E0-A4F8-94613BBABB9C}" srcOrd="0" destOrd="0" presId="urn:microsoft.com/office/officeart/2005/8/layout/target3"/>
    <dgm:cxn modelId="{FCE88188-B063-4A68-9B55-17F7E511117F}" type="presParOf" srcId="{B308BFF2-F538-403B-8A02-DB8BDA6B2719}" destId="{F5626BAC-AC5C-44F5-B21A-3195343B0134}" srcOrd="1" destOrd="0" presId="urn:microsoft.com/office/officeart/2005/8/layout/target3"/>
    <dgm:cxn modelId="{7A8AB378-EC26-4BF6-9B8F-E1DE79DF3001}" type="presParOf" srcId="{B308BFF2-F538-403B-8A02-DB8BDA6B2719}" destId="{BD3BE9F0-0CAC-4157-9E46-0F0134B9F740}" srcOrd="2" destOrd="0" presId="urn:microsoft.com/office/officeart/2005/8/layout/target3"/>
    <dgm:cxn modelId="{B8A5AD1E-C9F6-4729-A510-0D0B666211BE}" type="presParOf" srcId="{B308BFF2-F538-403B-8A02-DB8BDA6B2719}" destId="{42D4A862-359B-44CF-8CA5-94211F5C18E7}" srcOrd="3" destOrd="0" presId="urn:microsoft.com/office/officeart/2005/8/layout/target3"/>
    <dgm:cxn modelId="{504DC796-280B-45CA-BF7E-1706DA1414A6}" type="presParOf" srcId="{B308BFF2-F538-403B-8A02-DB8BDA6B2719}" destId="{CC0488D7-AB8B-4CB7-BE9B-5C470E029F54}" srcOrd="4" destOrd="0" presId="urn:microsoft.com/office/officeart/2005/8/layout/target3"/>
    <dgm:cxn modelId="{79CBB708-F9F5-4D75-8A27-6BE0BE296114}" type="presParOf" srcId="{B308BFF2-F538-403B-8A02-DB8BDA6B2719}" destId="{F2D11CBB-27D3-4C6C-B610-9E25E398FE2B}" srcOrd="5" destOrd="0" presId="urn:microsoft.com/office/officeart/2005/8/layout/target3"/>
    <dgm:cxn modelId="{6BDFFDEE-986F-4037-810D-4DCD509169AC}" type="presParOf" srcId="{B308BFF2-F538-403B-8A02-DB8BDA6B2719}" destId="{6537C74C-157F-4BFC-9AA2-F847C60375F3}" srcOrd="6" destOrd="0" presId="urn:microsoft.com/office/officeart/2005/8/layout/target3"/>
    <dgm:cxn modelId="{96849AAC-7020-4877-A52E-7B797DCFC472}" type="presParOf" srcId="{B308BFF2-F538-403B-8A02-DB8BDA6B2719}" destId="{65ACC6ED-26AD-412F-A0DE-EF20BC771EE5}" srcOrd="7" destOrd="0" presId="urn:microsoft.com/office/officeart/2005/8/layout/target3"/>
    <dgm:cxn modelId="{F40E30AD-3459-4E89-B94C-436094646F4E}" type="presParOf" srcId="{B308BFF2-F538-403B-8A02-DB8BDA6B2719}" destId="{5D617F1E-53C0-4096-832F-9EE948F88D6F}" srcOrd="8" destOrd="0" presId="urn:microsoft.com/office/officeart/2005/8/layout/target3"/>
    <dgm:cxn modelId="{5B3C15C9-C72F-4F36-BE20-03C0C1FE24C8}" type="presParOf" srcId="{B308BFF2-F538-403B-8A02-DB8BDA6B2719}" destId="{8F42F309-598E-4BB4-90F1-50E43FA524CC}" srcOrd="9" destOrd="0" presId="urn:microsoft.com/office/officeart/2005/8/layout/target3"/>
    <dgm:cxn modelId="{83E7725F-3CEA-48BF-A017-BB1B61320593}" type="presParOf" srcId="{B308BFF2-F538-403B-8A02-DB8BDA6B2719}" destId="{8C7249F5-6A43-4677-858A-4209B274B459}" srcOrd="10" destOrd="0" presId="urn:microsoft.com/office/officeart/2005/8/layout/target3"/>
    <dgm:cxn modelId="{0A7C9387-F9AC-4A2C-AFAD-8EE05817A1D5}" type="presParOf" srcId="{B308BFF2-F538-403B-8A02-DB8BDA6B2719}" destId="{46219803-8DC6-45F6-82DC-A32CC3A9CD7F}" srcOrd="11" destOrd="0" presId="urn:microsoft.com/office/officeart/2005/8/layout/target3"/>
    <dgm:cxn modelId="{B83FD63C-26F4-4CDF-A562-B9064196CE69}" type="presParOf" srcId="{B308BFF2-F538-403B-8A02-DB8BDA6B2719}" destId="{DBE3DE41-7537-4441-8B1C-5E8BE18ACA77}" srcOrd="12" destOrd="0" presId="urn:microsoft.com/office/officeart/2005/8/layout/target3"/>
    <dgm:cxn modelId="{DE2C657B-E9FE-462F-8385-2D0AFB71FD52}" type="presParOf" srcId="{B308BFF2-F538-403B-8A02-DB8BDA6B2719}" destId="{ABD7FEF1-1639-4E5D-83AD-F0D9A362B7EA}" srcOrd="13" destOrd="0" presId="urn:microsoft.com/office/officeart/2005/8/layout/target3"/>
    <dgm:cxn modelId="{C27A2883-4A0D-4BBF-AEED-FB84743FDCB3}" type="presParOf" srcId="{B308BFF2-F538-403B-8A02-DB8BDA6B2719}" destId="{6C8D26A5-DBB8-4E90-9DA9-227A2AD5DEB3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E086EE-326A-4119-A981-C734C709883A}">
      <dsp:nvSpPr>
        <dsp:cNvPr id="0" name=""/>
        <dsp:cNvSpPr/>
      </dsp:nvSpPr>
      <dsp:spPr>
        <a:xfrm rot="10800000">
          <a:off x="1867414" y="813416"/>
          <a:ext cx="5776341" cy="268108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2283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Technology for panel,</a:t>
          </a:r>
          <a:br>
            <a:rPr lang="it-IT" sz="1800" kern="12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it-IT" sz="1800" kern="12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800" kern="12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solid</a:t>
          </a:r>
          <a:r>
            <a:rPr lang="it-IT" sz="1800" kern="12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800" kern="12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wood</a:t>
          </a:r>
          <a:r>
            <a:rPr lang="it-IT" sz="1800" kern="12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processing </a:t>
          </a:r>
          <a:br>
            <a:rPr lang="it-IT" sz="1800" kern="12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it-IT" sz="1800" kern="12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and </a:t>
          </a:r>
          <a:r>
            <a:rPr lang="it-IT" sz="1800" kern="12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surface</a:t>
          </a:r>
          <a:r>
            <a:rPr lang="it-IT" sz="1800" kern="12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800" kern="12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finishing</a:t>
          </a:r>
          <a:r>
            <a:rPr lang="it-IT" sz="1800" kern="12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, </a:t>
          </a:r>
          <a:r>
            <a:rPr lang="it-IT" sz="1800" kern="12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consumables</a:t>
          </a:r>
          <a:r>
            <a:rPr lang="it-IT" sz="1800" kern="12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and </a:t>
          </a:r>
          <a:r>
            <a:rPr lang="it-IT" sz="1800" kern="12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accessories</a:t>
          </a:r>
          <a:r>
            <a:rPr lang="it-IT" sz="1800" kern="12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br>
            <a:rPr lang="it-IT" sz="1800" kern="12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it-IT" sz="1800" kern="12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for the </a:t>
          </a:r>
          <a:r>
            <a:rPr lang="it-IT" sz="1800" kern="12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furniture</a:t>
          </a:r>
          <a:r>
            <a:rPr lang="it-IT" sz="1800" kern="12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800" kern="1200" noProof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industry</a:t>
          </a:r>
          <a:endParaRPr lang="it-IT" sz="1800" kern="1200" noProof="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 rot="10800000">
        <a:off x="2537684" y="813416"/>
        <a:ext cx="5106071" cy="2681082"/>
      </dsp:txXfrm>
    </dsp:sp>
    <dsp:sp modelId="{84EF41A3-CB03-44D6-B8CD-5D406F609E67}">
      <dsp:nvSpPr>
        <dsp:cNvPr id="0" name=""/>
        <dsp:cNvSpPr/>
      </dsp:nvSpPr>
      <dsp:spPr>
        <a:xfrm>
          <a:off x="550274" y="912294"/>
          <a:ext cx="2706874" cy="2681082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 l="-24000" r="-24000"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EEEB32-D687-4AB5-9D2E-5880536332F1}">
      <dsp:nvSpPr>
        <dsp:cNvPr id="0" name=""/>
        <dsp:cNvSpPr/>
      </dsp:nvSpPr>
      <dsp:spPr>
        <a:xfrm rot="10800000">
          <a:off x="2060855" y="1083171"/>
          <a:ext cx="5370034" cy="270520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92920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Technology</a:t>
          </a:r>
          <a:r>
            <a:rPr lang="it-IT" sz="16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for panel, </a:t>
          </a:r>
          <a:br>
            <a:rPr lang="it-IT" sz="16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it-IT" sz="1600" b="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solid</a:t>
          </a:r>
          <a:r>
            <a:rPr lang="it-IT" sz="16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b="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wood</a:t>
          </a:r>
          <a:r>
            <a:rPr lang="it-IT" sz="16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processing</a:t>
          </a:r>
          <a:br>
            <a:rPr lang="it-IT" sz="16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it-IT" sz="16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and </a:t>
          </a:r>
          <a:r>
            <a:rPr lang="it-IT" sz="1600" b="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surface</a:t>
          </a:r>
          <a:r>
            <a:rPr lang="it-IT" sz="16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b="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finishing</a:t>
          </a:r>
          <a:r>
            <a:rPr lang="it-IT" sz="16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;</a:t>
          </a:r>
          <a:br>
            <a:rPr lang="it-IT" sz="16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it-IT" sz="16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first processing </a:t>
          </a:r>
          <a:r>
            <a:rPr lang="it-IT" sz="1600" b="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machines</a:t>
          </a:r>
          <a:r>
            <a:rPr lang="it-IT" sz="16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; </a:t>
          </a:r>
          <a:r>
            <a:rPr lang="it-IT" sz="1600" b="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consumable</a:t>
          </a:r>
          <a:r>
            <a:rPr lang="it-IT" sz="16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and </a:t>
          </a:r>
          <a:r>
            <a:rPr lang="it-IT" sz="1600" b="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accessories</a:t>
          </a:r>
          <a:r>
            <a:rPr lang="it-IT" sz="16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br>
            <a:rPr lang="it-IT" sz="16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it-IT" sz="16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for the </a:t>
          </a:r>
          <a:r>
            <a:rPr lang="it-IT" sz="1600" b="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furniture</a:t>
          </a:r>
          <a:r>
            <a:rPr lang="it-IT" sz="16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it-IT" sz="1600" b="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industry</a:t>
          </a:r>
          <a:endParaRPr lang="it-IT" sz="1600" b="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 rot="10800000">
        <a:off x="2737156" y="1083171"/>
        <a:ext cx="4693733" cy="2705205"/>
      </dsp:txXfrm>
    </dsp:sp>
    <dsp:sp modelId="{26064293-6726-495D-A37B-FE80A76B44D8}">
      <dsp:nvSpPr>
        <dsp:cNvPr id="0" name=""/>
        <dsp:cNvSpPr/>
      </dsp:nvSpPr>
      <dsp:spPr>
        <a:xfrm>
          <a:off x="676301" y="1095669"/>
          <a:ext cx="2705205" cy="270520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0.49057</cdr:x>
      <cdr:y>0.12727</cdr:y>
    </cdr:from>
    <cdr:to>
      <cdr:x>0.61321</cdr:x>
      <cdr:y>0.21818</cdr:y>
    </cdr:to>
    <cdr:sp macro="" textlink="">
      <cdr:nvSpPr>
        <cdr:cNvPr id="2" name="CasellaDiTesto 1">
          <a:extLst xmlns:a="http://schemas.openxmlformats.org/drawingml/2006/main">
            <a:ext uri="{FF2B5EF4-FFF2-40B4-BE49-F238E27FC236}">
              <a16:creationId xmlns:a16="http://schemas.microsoft.com/office/drawing/2014/main" xmlns="" id="{B7E931C9-46C3-4527-A235-8E7010C287D3}"/>
            </a:ext>
          </a:extLst>
        </cdr:cNvPr>
        <cdr:cNvSpPr txBox="1"/>
      </cdr:nvSpPr>
      <cdr:spPr>
        <a:xfrm xmlns:a="http://schemas.openxmlformats.org/drawingml/2006/main">
          <a:off x="3744416" y="504056"/>
          <a:ext cx="93610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1800" dirty="0"/>
            <a:t>+7.1%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xmlns="" id="{5382B64C-F1EE-493F-B72A-88467EFDA45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A38108CD-E317-4CBD-8CDB-AA6F1091A51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39DDFF-1B8C-4F33-8B9E-415EB771DEC6}" type="datetimeFigureOut">
              <a:rPr lang="it-IT" smtClean="0"/>
              <a:t>22/01/18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C94DEBF4-283C-4ED7-AD46-432E9ADE68F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1BB55A26-E911-4DDF-8355-0404DE7853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CDE91-E535-4060-812E-25112F2A414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5585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C9987-AE10-4685-9B5B-4577F1D5BB4C}" type="datetimeFigureOut">
              <a:rPr lang="en-US" smtClean="0"/>
              <a:pPr/>
              <a:t>22/01/18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8454A-404F-4DF1-8F43-7DDF83BF3B63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59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584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013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3776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1281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013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6862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5339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16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495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95936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52156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4428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13947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6244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0881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7233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24947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05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0135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43446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226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09595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7936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19323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91627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783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3007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28588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448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0135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52394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13750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40389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56805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31419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8378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0899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69043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75500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11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0135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71952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4160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0088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016826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013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013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8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8821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E301EDA-0354-4916-9FD7-59A371F1F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8290C0EC-52DA-4997-A119-381078FB3F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903D7CB6-D759-4469-AE99-61A5EDB170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601B317-6CCF-44A4-B99C-75730E0DA706}" type="datetime1">
              <a:rPr lang="en-US" smtClean="0"/>
              <a:pPr/>
              <a:t>22/01/18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672C267C-6D9D-4BF5-9BED-7BD8DBA7B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Inserire qui il logo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26597949-F3B0-4C8A-BAC5-A5F14D6AB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46FD205-8D79-439C-A802-2377436AEC8A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04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xmlns="" id="{BDF626AF-3639-495E-BBD9-9451E783C9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F8712818-10DD-4E1C-B3B4-9AD2F1E284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1FFC67B0-AF3B-4A32-8579-1A32BEAB0F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ABAC977-30FA-477C-9A84-AFCB3E072BCA}" type="datetime1">
              <a:rPr lang="en-US" smtClean="0"/>
              <a:pPr/>
              <a:t>22/01/18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4FB4068F-CA2B-45C1-B362-948C7FF80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it-IT" noProof="0"/>
              <a:t>Inserire qui il logo</a:t>
            </a:r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4691A76C-9155-41DB-8E55-9A0A6BF7D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46FD205-8D79-439C-A802-2377436AEC8A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028130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8582E44-47C5-4988-92FB-8CFEF9779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922284BE-16EB-40C7-A4EA-FF4A477AA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A3468EC3-E0EC-4DFD-AE97-F403B06E3D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75BA6BE-7F97-411F-9CC5-5AB35133F2B3}" type="datetime1">
              <a:rPr lang="en-US" smtClean="0"/>
              <a:pPr/>
              <a:t>22/01/18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FD814F36-F196-4EC8-AADD-66679C98A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Inserire qui il logo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C0288EDB-885A-42D5-9044-4A6792071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46FD205-8D79-439C-A802-2377436AEC8A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180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E709C6C-003D-4ADC-BF95-6DA369A1B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41130535-7509-4CCA-A90F-9CC976AEBB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BC72CDE2-9787-4AB0-B89E-0040181FDD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C3E4E52-550E-4B84-9D4F-14979F5A0D6E}" type="datetime1">
              <a:rPr lang="en-US" smtClean="0"/>
              <a:pPr/>
              <a:t>22/01/18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C8B3101A-1A82-406E-B432-F52C537BE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Inserire qui il logo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2CF2BFE5-8573-4D73-B471-9F1B76CD6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46FD205-8D79-439C-A802-2377436AEC8A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1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AA859D1-6005-491F-8AD2-4248C03A3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559A6FE2-900F-44DD-B4A5-CA0152C685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3E9C7A96-4F42-42E7-AF3B-AE37544432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96717692-C3FB-483B-AAA2-ABC549B5D9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B81A9FF-1E9C-4B66-B4A0-EADB765782FB}" type="datetime1">
              <a:rPr lang="en-US" smtClean="0"/>
              <a:pPr/>
              <a:t>22/01/18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B6D5B6C6-CB7F-4F8D-8522-E803C37C9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Inserire qui il logo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ED8F1D8E-E629-47B2-9E3A-B7331224B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46FD205-8D79-439C-A802-2377436AEC8A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067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46CF426-8DAF-4C55-BF59-631A3EA77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EB8663BF-47C6-4A7E-9960-C0D2C72602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29F0424D-9297-4E0A-A2F4-0A18E59683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xmlns="" id="{486C6971-B92B-4FF1-80B6-F4AABC0E09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18D56B7F-D2D7-423F-A04F-512FD6E51B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xmlns="" id="{FE03CB49-8EA0-4630-9E91-E0A153FC7D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D96A02F-3A95-4944-9ABC-E1DA10A11467}" type="datetime1">
              <a:rPr lang="en-US" smtClean="0"/>
              <a:pPr/>
              <a:t>22/01/18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xmlns="" id="{ADA273D6-14FF-462F-8479-C394CEDB4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Inserire qui il logo</a:t>
            </a:r>
            <a:endParaRPr lang="en-US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xmlns="" id="{E182DF69-A4E8-4347-B7AA-C9E0A7CD4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46FD205-8D79-439C-A802-2377436AEC8A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236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2F167E8-C3C5-48CF-9251-93A224825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C20EDE0A-45A3-41AB-AEC4-9D8DA51546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B627A8D-4D3E-4B4C-B199-3FF96543B789}" type="datetime1">
              <a:rPr lang="en-US" smtClean="0"/>
              <a:pPr/>
              <a:t>22/01/18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FC6AEC63-1003-41F7-AE0C-B8EAE1013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Inserire qui il logo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E2FD53CA-05D1-40F4-A970-52AE19DD8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46FD205-8D79-439C-A802-2377436AEC8A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603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F658206A-A8A9-45E4-99ED-D3A4CD65D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AC67121-7AB3-44A9-B455-30D9FB40A79E}" type="datetime1">
              <a:rPr lang="en-US" smtClean="0"/>
              <a:pPr/>
              <a:t>22/01/18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E4CC561F-7DD6-4C24-811B-8442048F9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Inserire qui il logo</a:t>
            </a:r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76416BE0-BF52-4CA0-8FDA-2666BD73B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46FD205-8D79-439C-A802-2377436AEC8A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10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C68F89-5ECA-4093-AC36-D859F28D6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0814E741-AF75-486C-A9A4-BC530B6B95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777C7FE8-09D6-40F4-A5CB-2077ABE0C3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8133DFB1-9492-4C5F-90F3-A5DF9EF423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9E77799-E3A9-4516-B428-D2DCE16620CD}" type="datetime1">
              <a:rPr lang="en-US" smtClean="0"/>
              <a:pPr/>
              <a:t>22/01/18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ED45327C-B8A9-4F33-943F-8FB0FF351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Inserire qui il logo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E56A7658-7396-42F0-B43A-E089364DA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46FD205-8D79-439C-A802-2377436AEC8A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84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7F26850-E4CA-49EA-A825-12BB53B6E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xmlns="" id="{DCAC93C1-5773-4980-88B8-B1E4024ECA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474C7484-2267-49CF-B2A6-D0B81B07A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51C9EFC8-8205-4677-ABDC-5A0876E9F8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06688B-20E5-4279-9389-143F269CFCDC}" type="datetime1">
              <a:rPr lang="en-US" smtClean="0"/>
              <a:pPr/>
              <a:t>22/01/18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7C87689A-2B6A-4774-8ABE-2C6F72056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Inserire qui il logo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974C938F-3BBE-4FD1-8848-1E20E4FFD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46FD205-8D79-439C-A802-2377436AEC8A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31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jpeg"/><Relationship Id="rId16" Type="http://schemas.openxmlformats.org/officeDocument/2006/relationships/image" Target="../media/image4.jpeg"/><Relationship Id="rId17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>
            <a:extLst>
              <a:ext uri="{FF2B5EF4-FFF2-40B4-BE49-F238E27FC236}">
                <a16:creationId xmlns:a16="http://schemas.microsoft.com/office/drawing/2014/main" xmlns="" id="{FB09F94C-D2BB-47A4-92CE-80F23660B89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15566" y="6172200"/>
            <a:ext cx="6553200" cy="461963"/>
            <a:chOff x="971600" y="6248398"/>
            <a:chExt cx="6553150" cy="461367"/>
          </a:xfrm>
        </p:grpSpPr>
        <p:pic>
          <p:nvPicPr>
            <p:cNvPr id="8" name="Immagine 4" descr="LOGO EUMABOIS small.jpg">
              <a:extLst>
                <a:ext uri="{FF2B5EF4-FFF2-40B4-BE49-F238E27FC236}">
                  <a16:creationId xmlns:a16="http://schemas.microsoft.com/office/drawing/2014/main" xmlns="" id="{2EE9CCEC-DEF9-4721-A3D3-2FAD9A431D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8150" y="6332898"/>
              <a:ext cx="736600" cy="320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Immagine 5" descr="FIERA-MILANO-COLORI small.jpg">
              <a:extLst>
                <a:ext uri="{FF2B5EF4-FFF2-40B4-BE49-F238E27FC236}">
                  <a16:creationId xmlns:a16="http://schemas.microsoft.com/office/drawing/2014/main" xmlns="" id="{C7289AD5-B710-4D15-B8C2-FBBBB9C7B90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7750" y="6332431"/>
              <a:ext cx="501650" cy="30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CasellaDiTesto 6">
              <a:extLst>
                <a:ext uri="{FF2B5EF4-FFF2-40B4-BE49-F238E27FC236}">
                  <a16:creationId xmlns:a16="http://schemas.microsoft.com/office/drawing/2014/main" xmlns="" id="{11379D8B-8BBA-47FF-A86D-52713D5830B5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71600" y="6248398"/>
              <a:ext cx="4248118" cy="461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it-IT" sz="12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XYLEXPO</a:t>
              </a:r>
              <a:r>
                <a:rPr lang="it-IT" sz="1200" b="1" dirty="0">
                  <a:latin typeface="Arial" charset="0"/>
                  <a:cs typeface="Arial" charset="0"/>
                </a:rPr>
                <a:t> INTERNATIONAL PRESS CONFERENCE </a:t>
              </a:r>
              <a:endParaRPr lang="it-IT" sz="1200" dirty="0">
                <a:latin typeface="Arial" charset="0"/>
                <a:cs typeface="Arial" charset="0"/>
              </a:endParaRPr>
            </a:p>
            <a:p>
              <a:pPr eaLnBrk="1" hangingPunct="1">
                <a:defRPr/>
              </a:pPr>
              <a:r>
                <a:rPr lang="it-IT" sz="1200" dirty="0">
                  <a:latin typeface="Arial" charset="0"/>
                  <a:cs typeface="Arial" charset="0"/>
                </a:rPr>
                <a:t>Palazzo Giureconsulti                                 23.01.2018</a:t>
              </a:r>
            </a:p>
          </p:txBody>
        </p:sp>
      </p:grpSp>
      <p:pic>
        <p:nvPicPr>
          <p:cNvPr id="11" name="Immagine 8" descr="LOGO CFI.jpeg">
            <a:extLst>
              <a:ext uri="{FF2B5EF4-FFF2-40B4-BE49-F238E27FC236}">
                <a16:creationId xmlns:a16="http://schemas.microsoft.com/office/drawing/2014/main" xmlns="" id="{C8781A22-EAF6-4399-91E7-D6BD8672CFD0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416" y="6264275"/>
            <a:ext cx="4905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xmlns="" id="{50C688D7-3F8B-424C-859B-8009E497859A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6245272"/>
            <a:ext cx="792088" cy="35208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xmlns="" id="{6477D716-47D8-4660-AEC2-36C757F91463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00" y="6254676"/>
            <a:ext cx="517070" cy="30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920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7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chart" Target="../charts/char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chart" Target="../charts/char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3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4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5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chart" Target="../charts/char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chart" Target="../charts/char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8.jp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Relationship Id="rId3" Type="http://schemas.openxmlformats.org/officeDocument/2006/relationships/chart" Target="../charts/char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Relationship Id="rId3" Type="http://schemas.openxmlformats.org/officeDocument/2006/relationships/chart" Target="../charts/char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Relationship Id="rId3" Type="http://schemas.openxmlformats.org/officeDocument/2006/relationships/chart" Target="../charts/chart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Relationship Id="rId3" Type="http://schemas.openxmlformats.org/officeDocument/2006/relationships/chart" Target="../charts/chart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Relationship Id="rId3" Type="http://schemas.openxmlformats.org/officeDocument/2006/relationships/chart" Target="../charts/chart1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Relationship Id="rId3" Type="http://schemas.openxmlformats.org/officeDocument/2006/relationships/chart" Target="../charts/chart1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Relationship Id="rId3" Type="http://schemas.openxmlformats.org/officeDocument/2006/relationships/chart" Target="../charts/char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Relationship Id="rId3" Type="http://schemas.openxmlformats.org/officeDocument/2006/relationships/chart" Target="../charts/char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Relationship Id="rId3" Type="http://schemas.openxmlformats.org/officeDocument/2006/relationships/chart" Target="../charts/chart1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1.xml"/><Relationship Id="rId3" Type="http://schemas.openxmlformats.org/officeDocument/2006/relationships/chart" Target="../charts/chart1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21.jpe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 XYLEXPO 201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471" y="2492896"/>
            <a:ext cx="6204985" cy="263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52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55576" y="1908443"/>
            <a:ext cx="8062912" cy="173658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4000" b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Thanks</a:t>
            </a:r>
            <a:r>
              <a:rPr lang="it-IT" sz="4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to the speakers</a:t>
            </a:r>
            <a:endParaRPr lang="it-IT" sz="2400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1136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55576" y="1908443"/>
            <a:ext cx="8062912" cy="173658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kumimoji="0" lang="it-IT" sz="4000" b="1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XIE-</a:t>
            </a:r>
            <a:r>
              <a:rPr kumimoji="0" lang="it-IT" sz="4000" b="1" kern="1200" dirty="0" err="1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Xylexpo</a:t>
            </a:r>
            <a:r>
              <a:rPr kumimoji="0" lang="it-IT" sz="4000" b="1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 Information </a:t>
            </a:r>
            <a:r>
              <a:rPr kumimoji="0" lang="it-IT" sz="4000" b="1" kern="1200" dirty="0" err="1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Event</a:t>
            </a:r>
            <a:r>
              <a:rPr kumimoji="0" lang="it-IT" sz="4000" b="1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/>
            </a:r>
            <a:br>
              <a:rPr kumimoji="0" lang="it-IT" sz="4000" b="1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</a:br>
            <a:r>
              <a:rPr lang="it-IT" sz="40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it-IT" sz="40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Biesse Group			</a:t>
            </a:r>
            <a:r>
              <a:rPr lang="it-IT" sz="2400" i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Leitz</a:t>
            </a:r>
            <a: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Costa Levigatrici		Leuco</a:t>
            </a:r>
            <a:b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Finiture				Metal World</a:t>
            </a:r>
            <a:b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Giardina Group			</a:t>
            </a:r>
            <a:r>
              <a:rPr lang="it-IT" sz="2400" i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Scm</a:t>
            </a:r>
            <a: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Group</a:t>
            </a:r>
            <a:b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2400" i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Greda</a:t>
            </a:r>
            <a: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				Salvador</a:t>
            </a:r>
            <a:b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2400" i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Homag</a:t>
            </a:r>
            <a: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Group			</a:t>
            </a:r>
            <a:r>
              <a:rPr lang="it-IT" sz="2400" i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Weinig</a:t>
            </a:r>
            <a: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Group</a:t>
            </a:r>
            <a:b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endParaRPr lang="it-IT" sz="2400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1762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55576" y="1908443"/>
            <a:ext cx="8062912" cy="173658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64008" indent="0"/>
            <a:r>
              <a:rPr lang="it-IT" sz="4400" b="1" dirty="0" err="1">
                <a:solidFill>
                  <a:srgbClr val="FF0000"/>
                </a:solidFill>
                <a:latin typeface="Arial"/>
                <a:ea typeface="Verdana" panose="020B0604030504040204" pitchFamily="34" charset="0"/>
                <a:cs typeface="Arial"/>
              </a:rPr>
              <a:t>Xylexpo</a:t>
            </a:r>
            <a:r>
              <a:rPr lang="it-IT" sz="44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4400" b="1" dirty="0" err="1">
                <a:latin typeface="Arial"/>
                <a:ea typeface="Verdana" panose="020B0604030504040204" pitchFamily="34" charset="0"/>
                <a:cs typeface="Arial"/>
              </a:rPr>
              <a:t>is</a:t>
            </a:r>
            <a: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the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biennial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b="1" dirty="0">
                <a:latin typeface="Arial"/>
                <a:ea typeface="Verdana" panose="020B0604030504040204" pitchFamily="34" charset="0"/>
                <a:cs typeface="Arial"/>
              </a:rPr>
              <a:t>world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exhibition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for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woodworking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technology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and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components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for the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furniture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industry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.</a:t>
            </a:r>
            <a:b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</a:br>
            <a:endParaRPr lang="it-IT" sz="2700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4428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55576" y="1908443"/>
            <a:ext cx="8062912" cy="173658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64008" indent="0"/>
            <a:r>
              <a:rPr lang="it-IT" sz="4400" b="1" dirty="0" err="1">
                <a:solidFill>
                  <a:srgbClr val="FF0000"/>
                </a:solidFill>
                <a:latin typeface="Arial"/>
                <a:ea typeface="Verdana" panose="020B0604030504040204" pitchFamily="34" charset="0"/>
                <a:cs typeface="Arial"/>
              </a:rPr>
              <a:t>Xylexpo</a:t>
            </a:r>
            <a:r>
              <a:rPr lang="it-IT" sz="44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4400" b="1" dirty="0" err="1">
                <a:latin typeface="Arial"/>
                <a:ea typeface="Verdana" panose="020B0604030504040204" pitchFamily="34" charset="0"/>
                <a:cs typeface="Arial"/>
              </a:rPr>
              <a:t>is</a:t>
            </a:r>
            <a: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the </a:t>
            </a:r>
            <a:r>
              <a:rPr lang="it-IT" sz="2700" b="1" dirty="0" err="1">
                <a:latin typeface="Arial"/>
                <a:ea typeface="Verdana" panose="020B0604030504040204" pitchFamily="34" charset="0"/>
                <a:cs typeface="Arial"/>
              </a:rPr>
              <a:t>only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woodworking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machinery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show in </a:t>
            </a:r>
            <a:r>
              <a:rPr lang="it-IT" sz="2700" b="1" dirty="0" err="1">
                <a:latin typeface="Arial"/>
                <a:ea typeface="Verdana" panose="020B0604030504040204" pitchFamily="34" charset="0"/>
                <a:cs typeface="Arial"/>
              </a:rPr>
              <a:t>Italy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!</a:t>
            </a:r>
            <a:b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</a:br>
            <a:endParaRPr lang="it-IT" sz="2700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1679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55576" y="1908443"/>
            <a:ext cx="8062912" cy="173658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64008" indent="0"/>
            <a:r>
              <a:rPr lang="it-IT" sz="4400" b="1" dirty="0" err="1">
                <a:solidFill>
                  <a:srgbClr val="FF0000"/>
                </a:solidFill>
                <a:latin typeface="Arial"/>
                <a:ea typeface="Verdana" panose="020B0604030504040204" pitchFamily="34" charset="0"/>
                <a:cs typeface="Arial"/>
              </a:rPr>
              <a:t>Xylexpo</a:t>
            </a:r>
            <a:r>
              <a:rPr lang="it-IT" sz="44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4400" b="1" dirty="0" err="1">
                <a:latin typeface="Arial"/>
                <a:ea typeface="Verdana" panose="020B0604030504040204" pitchFamily="34" charset="0"/>
                <a:cs typeface="Arial"/>
              </a:rPr>
              <a:t>is</a:t>
            </a:r>
            <a: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Unlike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other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international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fairs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b="1" dirty="0" err="1">
                <a:latin typeface="Arial"/>
                <a:ea typeface="Verdana" panose="020B0604030504040204" pitchFamily="34" charset="0"/>
                <a:cs typeface="Arial"/>
              </a:rPr>
              <a:t>Xylexpo</a:t>
            </a:r>
            <a:r>
              <a:rPr lang="it-IT" sz="2700" b="1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b="1" dirty="0" err="1">
                <a:latin typeface="Arial"/>
                <a:ea typeface="Verdana" panose="020B0604030504040204" pitchFamily="34" charset="0"/>
                <a:cs typeface="Arial"/>
              </a:rPr>
              <a:t>is</a:t>
            </a:r>
            <a:r>
              <a:rPr lang="it-IT" sz="2700" b="1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b="1" dirty="0" err="1">
                <a:latin typeface="Arial"/>
                <a:ea typeface="Verdana" panose="020B0604030504040204" pitchFamily="34" charset="0"/>
                <a:cs typeface="Arial"/>
              </a:rPr>
              <a:t>entirely</a:t>
            </a:r>
            <a:r>
              <a:rPr lang="it-IT" sz="2700" b="1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b="1" dirty="0" err="1">
                <a:latin typeface="Arial"/>
                <a:ea typeface="Verdana" panose="020B0604030504040204" pitchFamily="34" charset="0"/>
                <a:cs typeface="Arial"/>
              </a:rPr>
              <a:t>organized</a:t>
            </a:r>
            <a:r>
              <a:rPr lang="it-IT" sz="2700" b="1" dirty="0">
                <a:latin typeface="Arial"/>
                <a:ea typeface="Verdana" panose="020B0604030504040204" pitchFamily="34" charset="0"/>
                <a:cs typeface="Arial"/>
              </a:rPr>
              <a:t> by an industrial </a:t>
            </a:r>
            <a:r>
              <a:rPr lang="it-IT" sz="2700" b="1" dirty="0" err="1">
                <a:latin typeface="Arial"/>
                <a:ea typeface="Verdana" panose="020B0604030504040204" pitchFamily="34" charset="0"/>
                <a:cs typeface="Arial"/>
              </a:rPr>
              <a:t>association</a:t>
            </a:r>
            <a:r>
              <a:rPr lang="it-IT" sz="2700" b="1" dirty="0">
                <a:latin typeface="Arial"/>
                <a:ea typeface="Verdana" panose="020B0604030504040204" pitchFamily="34" charset="0"/>
                <a:cs typeface="Arial"/>
              </a:rPr>
              <a:t>: </a:t>
            </a:r>
            <a:r>
              <a:rPr lang="it-IT" sz="2700" b="1" dirty="0" err="1">
                <a:latin typeface="Arial"/>
                <a:ea typeface="Verdana" panose="020B0604030504040204" pitchFamily="34" charset="0"/>
                <a:cs typeface="Arial"/>
              </a:rPr>
              <a:t>Acimall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, </a:t>
            </a:r>
            <a:b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the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italian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woodworking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machinery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association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.</a:t>
            </a:r>
            <a:endParaRPr lang="it-IT" sz="2700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46041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55576" y="1908443"/>
            <a:ext cx="8062912" cy="173658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64008" indent="0"/>
            <a:r>
              <a:rPr lang="it-IT" sz="4400" b="1" dirty="0" err="1">
                <a:solidFill>
                  <a:srgbClr val="FF0000"/>
                </a:solidFill>
                <a:latin typeface="Arial"/>
                <a:ea typeface="Verdana" panose="020B0604030504040204" pitchFamily="34" charset="0"/>
                <a:cs typeface="Arial"/>
              </a:rPr>
              <a:t>Xylexpo</a:t>
            </a:r>
            <a:r>
              <a:rPr lang="it-IT" sz="44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4400" b="1" dirty="0" err="1">
                <a:latin typeface="Arial"/>
                <a:ea typeface="Verdana" panose="020B0604030504040204" pitchFamily="34" charset="0"/>
                <a:cs typeface="Arial"/>
              </a:rPr>
              <a:t>is</a:t>
            </a:r>
            <a: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Acimall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is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a </a:t>
            </a:r>
            <a:r>
              <a:rPr lang="it-IT" sz="2700" b="1" dirty="0">
                <a:latin typeface="Arial"/>
                <a:ea typeface="Verdana" panose="020B0604030504040204" pitchFamily="34" charset="0"/>
                <a:cs typeface="Arial"/>
              </a:rPr>
              <a:t>non-profit </a:t>
            </a:r>
            <a:r>
              <a:rPr lang="it-IT" sz="2700" b="1" dirty="0" err="1">
                <a:latin typeface="Arial"/>
                <a:ea typeface="Verdana" panose="020B0604030504040204" pitchFamily="34" charset="0"/>
                <a:cs typeface="Arial"/>
              </a:rPr>
              <a:t>association</a:t>
            </a:r>
            <a:r>
              <a:rPr lang="it-IT" sz="2700" b="1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br>
              <a:rPr lang="it-IT" sz="2700" b="1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and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Xylexpo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is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one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of the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promotional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tools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b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for the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development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of the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industry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.</a:t>
            </a:r>
            <a:endParaRPr lang="it-IT" sz="2700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8299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55576" y="1908443"/>
            <a:ext cx="8062912" cy="173658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64008" indent="0"/>
            <a:r>
              <a:rPr lang="it-IT" sz="4400" b="1" dirty="0" err="1">
                <a:solidFill>
                  <a:srgbClr val="FF0000"/>
                </a:solidFill>
                <a:latin typeface="Arial"/>
                <a:ea typeface="Verdana" panose="020B0604030504040204" pitchFamily="34" charset="0"/>
                <a:cs typeface="Arial"/>
              </a:rPr>
              <a:t>Xylexpo</a:t>
            </a:r>
            <a:r>
              <a:rPr lang="it-IT" sz="44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4400" b="1" dirty="0" err="1">
                <a:latin typeface="Arial"/>
                <a:ea typeface="Verdana" panose="020B0604030504040204" pitchFamily="34" charset="0"/>
                <a:cs typeface="Arial"/>
              </a:rPr>
              <a:t>is</a:t>
            </a:r>
            <a: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Our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goal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is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not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increasing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the profit, </a:t>
            </a:r>
            <a:b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but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building a self-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sustaining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platform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b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where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demand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and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offer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can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meet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.</a:t>
            </a:r>
            <a:b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The show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is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b="1" dirty="0">
                <a:latin typeface="Arial"/>
                <a:ea typeface="Verdana" panose="020B0604030504040204" pitchFamily="34" charset="0"/>
                <a:cs typeface="Arial"/>
              </a:rPr>
              <a:t>a </a:t>
            </a:r>
            <a:r>
              <a:rPr lang="it-IT" sz="2700" b="1" dirty="0" err="1">
                <a:latin typeface="Arial"/>
                <a:ea typeface="Verdana" panose="020B0604030504040204" pitchFamily="34" charset="0"/>
                <a:cs typeface="Arial"/>
              </a:rPr>
              <a:t>means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,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not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the end!</a:t>
            </a:r>
            <a:endParaRPr lang="it-IT" sz="2700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0502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55576" y="1908443"/>
            <a:ext cx="8062912" cy="173658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64008" indent="0"/>
            <a:r>
              <a:rPr lang="it-IT" sz="4400" b="1" dirty="0" err="1">
                <a:solidFill>
                  <a:srgbClr val="FF0000"/>
                </a:solidFill>
                <a:latin typeface="Arial"/>
                <a:ea typeface="Verdana" panose="020B0604030504040204" pitchFamily="34" charset="0"/>
                <a:cs typeface="Arial"/>
              </a:rPr>
              <a:t>Xylexpo</a:t>
            </a:r>
            <a:r>
              <a:rPr lang="it-IT" sz="44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4400" b="1" dirty="0" err="1">
                <a:latin typeface="Arial"/>
                <a:ea typeface="Verdana" panose="020B0604030504040204" pitchFamily="34" charset="0"/>
                <a:cs typeface="Arial"/>
              </a:rPr>
              <a:t>has</a:t>
            </a:r>
            <a: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b="1" dirty="0">
                <a:latin typeface="Arial"/>
                <a:ea typeface="Verdana" panose="020B0604030504040204" pitchFamily="34" charset="0"/>
                <a:cs typeface="Arial"/>
              </a:rPr>
              <a:t>50 </a:t>
            </a:r>
            <a:r>
              <a:rPr lang="it-IT" sz="2700" b="1" dirty="0" err="1">
                <a:latin typeface="Arial"/>
                <a:ea typeface="Verdana" panose="020B0604030504040204" pitchFamily="34" charset="0"/>
                <a:cs typeface="Arial"/>
              </a:rPr>
              <a:t>years</a:t>
            </a:r>
            <a:r>
              <a:rPr lang="it-IT" sz="2700" b="1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b="1" dirty="0" err="1">
                <a:latin typeface="Arial"/>
                <a:ea typeface="Verdana" panose="020B0604030504040204" pitchFamily="34" charset="0"/>
                <a:cs typeface="Arial"/>
              </a:rPr>
              <a:t>history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;</a:t>
            </a:r>
            <a:b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the first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edition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was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organized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in 1968.</a:t>
            </a:r>
            <a:endParaRPr lang="it-IT" sz="2700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77377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55576" y="1908443"/>
            <a:ext cx="8062912" cy="173658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64008" indent="0"/>
            <a:r>
              <a:rPr lang="it-IT" sz="4400" b="1" dirty="0" err="1">
                <a:solidFill>
                  <a:srgbClr val="FF0000"/>
                </a:solidFill>
                <a:latin typeface="Arial"/>
                <a:ea typeface="Verdana" panose="020B0604030504040204" pitchFamily="34" charset="0"/>
                <a:cs typeface="Arial"/>
              </a:rPr>
              <a:t>Xylexpo</a:t>
            </a:r>
            <a:r>
              <a:rPr lang="it-IT" sz="4400" b="1" dirty="0">
                <a:solidFill>
                  <a:srgbClr val="FF0000"/>
                </a:solidFill>
                <a:latin typeface="Arial"/>
                <a:ea typeface="Verdana" panose="020B0604030504040204" pitchFamily="34" charset="0"/>
                <a:cs typeface="Arial"/>
              </a:rPr>
              <a:t> 2016</a:t>
            </a:r>
            <a: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  <a:t/>
            </a:r>
            <a:br>
              <a:rPr lang="it-IT" sz="4000" b="1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b="1" dirty="0">
                <a:latin typeface="Arial"/>
                <a:ea typeface="Verdana" panose="020B0604030504040204" pitchFamily="34" charset="0"/>
                <a:cs typeface="Arial"/>
              </a:rPr>
              <a:t>441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exhibitors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;</a:t>
            </a:r>
            <a:b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b="1" dirty="0">
                <a:latin typeface="Arial"/>
                <a:ea typeface="Verdana" panose="020B0604030504040204" pitchFamily="34" charset="0"/>
                <a:cs typeface="Arial"/>
              </a:rPr>
              <a:t>29,189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net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square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meters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;</a:t>
            </a:r>
            <a:b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b="1" dirty="0">
                <a:latin typeface="Arial"/>
                <a:ea typeface="Verdana" panose="020B0604030504040204" pitchFamily="34" charset="0"/>
                <a:cs typeface="Arial"/>
              </a:rPr>
              <a:t>17,145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unique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visitors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(41,000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entrances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),</a:t>
            </a:r>
            <a:b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           14.2 per cent more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than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in 2014;</a:t>
            </a:r>
            <a:b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</a:br>
            <a:r>
              <a:rPr lang="it-IT" sz="2700" b="1" dirty="0">
                <a:latin typeface="Arial"/>
                <a:ea typeface="Verdana" panose="020B0604030504040204" pitchFamily="34" charset="0"/>
                <a:cs typeface="Arial"/>
              </a:rPr>
              <a:t>29.1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per cent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international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 </a:t>
            </a:r>
            <a:r>
              <a:rPr lang="it-IT" sz="2700" dirty="0" err="1">
                <a:latin typeface="Arial"/>
                <a:ea typeface="Verdana" panose="020B0604030504040204" pitchFamily="34" charset="0"/>
                <a:cs typeface="Arial"/>
              </a:rPr>
              <a:t>visitors</a:t>
            </a:r>
            <a:r>
              <a:rPr lang="it-IT" sz="2700" dirty="0">
                <a:latin typeface="Arial"/>
                <a:ea typeface="Verdana" panose="020B0604030504040204" pitchFamily="34" charset="0"/>
                <a:cs typeface="Arial"/>
              </a:rPr>
              <a:t>.</a:t>
            </a:r>
            <a:endParaRPr lang="it-IT" sz="2700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4671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690" y="663277"/>
            <a:ext cx="7543750" cy="1325563"/>
          </a:xfrm>
        </p:spPr>
        <p:txBody>
          <a:bodyPr>
            <a:normAutofit/>
          </a:bodyPr>
          <a:lstStyle/>
          <a:p>
            <a:r>
              <a:rPr kumimoji="0" lang="it-IT" sz="3600" b="1" kern="1200" dirty="0" err="1">
                <a:ln w="6350">
                  <a:noFill/>
                </a:ln>
                <a:effectLst/>
                <a:latin typeface="Arial"/>
                <a:ea typeface="Verdana" panose="020B0604030504040204" pitchFamily="34" charset="0"/>
                <a:cs typeface="Arial"/>
              </a:rPr>
              <a:t>Xylexpo</a:t>
            </a:r>
            <a:r>
              <a:rPr kumimoji="0" lang="it-IT" sz="3600" b="1" kern="1200" dirty="0">
                <a:ln w="6350">
                  <a:noFill/>
                </a:ln>
                <a:effectLst/>
                <a:latin typeface="Arial"/>
                <a:ea typeface="Verdana" panose="020B0604030504040204" pitchFamily="34" charset="0"/>
                <a:cs typeface="Arial"/>
              </a:rPr>
              <a:t> 2018: the </a:t>
            </a:r>
            <a:r>
              <a:rPr kumimoji="0" lang="it-IT" sz="3600" b="1" kern="1200" dirty="0" err="1">
                <a:ln w="6350">
                  <a:noFill/>
                </a:ln>
                <a:effectLst/>
                <a:latin typeface="Arial"/>
                <a:ea typeface="Verdana" panose="020B0604030504040204" pitchFamily="34" charset="0"/>
                <a:cs typeface="Arial"/>
              </a:rPr>
              <a:t>halls</a:t>
            </a:r>
            <a:endParaRPr lang="it-IT" sz="3600" b="1" dirty="0">
              <a:latin typeface="Arial"/>
              <a:ea typeface="Verdana" panose="020B0604030504040204" pitchFamily="34" charset="0"/>
              <a:cs typeface="Arial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F29760B4-61EB-4A96-A86A-7E650029BA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84784"/>
            <a:ext cx="6624736" cy="433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681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987824" y="3717032"/>
            <a:ext cx="5724052" cy="132600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2800" dirty="0">
                <a:latin typeface="Arial"/>
                <a:cs typeface="Arial"/>
              </a:rPr>
              <a:t>Milano, </a:t>
            </a:r>
            <a:r>
              <a:rPr lang="it-IT" sz="2800" dirty="0" err="1">
                <a:latin typeface="Arial"/>
                <a:cs typeface="Arial"/>
              </a:rPr>
              <a:t>January</a:t>
            </a:r>
            <a:r>
              <a:rPr lang="it-IT" sz="2800" dirty="0">
                <a:latin typeface="Arial"/>
                <a:cs typeface="Arial"/>
              </a:rPr>
              <a:t> 23</a:t>
            </a:r>
            <a:r>
              <a:rPr lang="it-IT" sz="2800" baseline="30000" dirty="0">
                <a:latin typeface="Arial"/>
                <a:cs typeface="Arial"/>
              </a:rPr>
              <a:t>rd</a:t>
            </a:r>
            <a:r>
              <a:rPr lang="it-IT" sz="2800" dirty="0">
                <a:latin typeface="Arial"/>
                <a:cs typeface="Arial"/>
              </a:rPr>
              <a:t>, 2018</a:t>
            </a:r>
            <a:endParaRPr lang="it-IT" sz="2800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3" name="Picture 2" descr="INTESTAZIONE XIPC Giureconsult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268760"/>
            <a:ext cx="584705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2673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1628800"/>
            <a:ext cx="6823670" cy="2376264"/>
          </a:xfrm>
        </p:spPr>
        <p:txBody>
          <a:bodyPr>
            <a:normAutofit/>
          </a:bodyPr>
          <a:lstStyle/>
          <a:p>
            <a:r>
              <a:rPr kumimoji="0" lang="it-IT" sz="3600" b="1" kern="1200" dirty="0">
                <a:ln w="6350">
                  <a:noFill/>
                </a:ln>
                <a:solidFill>
                  <a:schemeClr val="tx2"/>
                </a:solidFill>
                <a:effectLst/>
                <a:latin typeface="Arial"/>
                <a:ea typeface="Verdana" panose="020B0604030504040204" pitchFamily="34" charset="0"/>
                <a:cs typeface="Arial"/>
              </a:rPr>
              <a:t>Hall 1 - 3</a:t>
            </a:r>
            <a:endParaRPr lang="it-IT" sz="3600" b="1" dirty="0">
              <a:latin typeface="Arial"/>
              <a:ea typeface="Verdana" panose="020B0604030504040204" pitchFamily="34" charset="0"/>
              <a:cs typeface="Arial"/>
            </a:endParaRP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xmlns="" id="{699DA2FD-0D37-48E2-873E-0B7E1FDB50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5747429"/>
              </p:ext>
            </p:extLst>
          </p:nvPr>
        </p:nvGraphicFramePr>
        <p:xfrm>
          <a:off x="457200" y="1371600"/>
          <a:ext cx="8003232" cy="4505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04984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1628800"/>
            <a:ext cx="6823670" cy="2232248"/>
          </a:xfrm>
        </p:spPr>
        <p:txBody>
          <a:bodyPr>
            <a:normAutofit/>
          </a:bodyPr>
          <a:lstStyle/>
          <a:p>
            <a:r>
              <a:rPr kumimoji="0" lang="it-IT" sz="3600" b="1" kern="1200" dirty="0">
                <a:ln w="6350">
                  <a:noFill/>
                </a:ln>
                <a:effectLst/>
                <a:latin typeface="Arial"/>
                <a:ea typeface="Verdana" panose="020B0604030504040204" pitchFamily="34" charset="0"/>
                <a:cs typeface="Arial"/>
              </a:rPr>
              <a:t>Hall 2 - 4</a:t>
            </a:r>
            <a:endParaRPr lang="it-IT" sz="3600" b="1" dirty="0">
              <a:latin typeface="Arial"/>
              <a:ea typeface="Verdana" panose="020B0604030504040204" pitchFamily="34" charset="0"/>
              <a:cs typeface="Arial"/>
            </a:endParaRP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xmlns="" id="{4FF30275-419C-46D3-B788-E5FA30DA34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9597070"/>
              </p:ext>
            </p:extLst>
          </p:nvPr>
        </p:nvGraphicFramePr>
        <p:xfrm>
          <a:off x="457200" y="1124744"/>
          <a:ext cx="807524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164875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27398200-B95A-44CB-8C40-76D4991E34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340768"/>
            <a:ext cx="4554430" cy="455443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xmlns="" id="{50CDD323-030E-4F75-9B22-06644B164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6955" y="548680"/>
            <a:ext cx="5279341" cy="764754"/>
          </a:xfrm>
        </p:spPr>
        <p:txBody>
          <a:bodyPr>
            <a:normAutofit/>
          </a:bodyPr>
          <a:lstStyle/>
          <a:p>
            <a:r>
              <a:rPr lang="it-IT" sz="3600" b="1" dirty="0">
                <a:latin typeface="Arial"/>
                <a:ea typeface="Verdana" panose="020B0604030504040204" pitchFamily="34" charset="0"/>
                <a:cs typeface="Arial"/>
              </a:rPr>
              <a:t>The “big </a:t>
            </a:r>
            <a:r>
              <a:rPr lang="it-IT" sz="3600" b="1" dirty="0" err="1">
                <a:latin typeface="Arial"/>
                <a:ea typeface="Verdana" panose="020B0604030504040204" pitchFamily="34" charset="0"/>
                <a:cs typeface="Arial"/>
              </a:rPr>
              <a:t>players</a:t>
            </a:r>
            <a:r>
              <a:rPr lang="it-IT" sz="3600" b="1" dirty="0">
                <a:latin typeface="Arial"/>
                <a:ea typeface="Verdana" panose="020B0604030504040204" pitchFamily="34" charset="0"/>
                <a:cs typeface="Arial"/>
              </a:rPr>
              <a:t>”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8AAC75AD-6EFC-4784-9482-10730C60B8A5}"/>
              </a:ext>
            </a:extLst>
          </p:cNvPr>
          <p:cNvSpPr txBox="1"/>
          <p:nvPr/>
        </p:nvSpPr>
        <p:spPr>
          <a:xfrm>
            <a:off x="6761105" y="2108442"/>
            <a:ext cx="21371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/>
              <a:t>IMA/SCHELLING</a:t>
            </a:r>
            <a:br>
              <a:rPr lang="it-IT" sz="2000" b="1" dirty="0"/>
            </a:br>
            <a:r>
              <a:rPr lang="it-IT" sz="2000" b="1" dirty="0"/>
              <a:t>WEINIG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6B0C2913-7E44-4395-9797-B163C746A8B1}"/>
              </a:ext>
            </a:extLst>
          </p:cNvPr>
          <p:cNvSpPr txBox="1"/>
          <p:nvPr/>
        </p:nvSpPr>
        <p:spPr>
          <a:xfrm>
            <a:off x="7211675" y="3014878"/>
            <a:ext cx="1707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/>
              <a:t>SCM GROUP</a:t>
            </a:r>
          </a:p>
        </p:txBody>
      </p:sp>
      <p:cxnSp>
        <p:nvCxnSpPr>
          <p:cNvPr id="9" name="Connettore a gomito 8">
            <a:extLst>
              <a:ext uri="{FF2B5EF4-FFF2-40B4-BE49-F238E27FC236}">
                <a16:creationId xmlns:a16="http://schemas.microsoft.com/office/drawing/2014/main" xmlns="" id="{DD1164A1-5F9C-4FE9-8E66-CC5F3F712F4D}"/>
              </a:ext>
            </a:extLst>
          </p:cNvPr>
          <p:cNvCxnSpPr>
            <a:cxnSpLocks/>
          </p:cNvCxnSpPr>
          <p:nvPr/>
        </p:nvCxnSpPr>
        <p:spPr>
          <a:xfrm>
            <a:off x="5076056" y="2680319"/>
            <a:ext cx="3667218" cy="176829"/>
          </a:xfrm>
          <a:prstGeom prst="bentConnector3">
            <a:avLst>
              <a:gd name="adj1" fmla="val 46569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a gomito 9">
            <a:extLst>
              <a:ext uri="{FF2B5EF4-FFF2-40B4-BE49-F238E27FC236}">
                <a16:creationId xmlns:a16="http://schemas.microsoft.com/office/drawing/2014/main" xmlns="" id="{A134547D-46C4-457B-8AD2-F9729B08371A}"/>
              </a:ext>
            </a:extLst>
          </p:cNvPr>
          <p:cNvCxnSpPr>
            <a:cxnSpLocks/>
          </p:cNvCxnSpPr>
          <p:nvPr/>
        </p:nvCxnSpPr>
        <p:spPr>
          <a:xfrm>
            <a:off x="5213870" y="3302910"/>
            <a:ext cx="3578472" cy="176094"/>
          </a:xfrm>
          <a:prstGeom prst="bent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>
            <a:extLst>
              <a:ext uri="{FF2B5EF4-FFF2-40B4-BE49-F238E27FC236}">
                <a16:creationId xmlns:a16="http://schemas.microsoft.com/office/drawing/2014/main" xmlns="" id="{67522B19-36C5-42C6-9382-33AAA281FB8C}"/>
              </a:ext>
            </a:extLst>
          </p:cNvPr>
          <p:cNvSpPr txBox="1"/>
          <p:nvPr/>
        </p:nvSpPr>
        <p:spPr>
          <a:xfrm>
            <a:off x="801631" y="3095756"/>
            <a:ext cx="1208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/>
              <a:t>HOMAG</a:t>
            </a:r>
            <a:br>
              <a:rPr lang="it-IT" sz="2000" b="1" dirty="0"/>
            </a:br>
            <a:r>
              <a:rPr lang="it-IT" sz="2000" b="1" dirty="0"/>
              <a:t>CEFLA</a:t>
            </a:r>
          </a:p>
        </p:txBody>
      </p:sp>
      <p:cxnSp>
        <p:nvCxnSpPr>
          <p:cNvPr id="12" name="Connettore a gomito 11">
            <a:extLst>
              <a:ext uri="{FF2B5EF4-FFF2-40B4-BE49-F238E27FC236}">
                <a16:creationId xmlns:a16="http://schemas.microsoft.com/office/drawing/2014/main" xmlns="" id="{3D46F44F-DEE7-443E-885A-C8DF515ECE54}"/>
              </a:ext>
            </a:extLst>
          </p:cNvPr>
          <p:cNvCxnSpPr>
            <a:cxnSpLocks/>
          </p:cNvCxnSpPr>
          <p:nvPr/>
        </p:nvCxnSpPr>
        <p:spPr>
          <a:xfrm flipV="1">
            <a:off x="856755" y="3662950"/>
            <a:ext cx="2707133" cy="196455"/>
          </a:xfrm>
          <a:prstGeom prst="bent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xmlns="" id="{CA225B85-1C48-40D1-97FD-7F9B2C1CBB5B}"/>
              </a:ext>
            </a:extLst>
          </p:cNvPr>
          <p:cNvSpPr txBox="1"/>
          <p:nvPr/>
        </p:nvSpPr>
        <p:spPr>
          <a:xfrm>
            <a:off x="251230" y="4035184"/>
            <a:ext cx="18966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/>
              <a:t>BIESSE GROUP</a:t>
            </a:r>
            <a:br>
              <a:rPr lang="it-IT" sz="2000" b="1" dirty="0"/>
            </a:br>
            <a:r>
              <a:rPr lang="it-IT" sz="2000" b="1" dirty="0"/>
              <a:t>BARBERAN</a:t>
            </a:r>
          </a:p>
        </p:txBody>
      </p:sp>
      <p:cxnSp>
        <p:nvCxnSpPr>
          <p:cNvPr id="14" name="Connettore a gomito 13">
            <a:extLst>
              <a:ext uri="{FF2B5EF4-FFF2-40B4-BE49-F238E27FC236}">
                <a16:creationId xmlns:a16="http://schemas.microsoft.com/office/drawing/2014/main" xmlns="" id="{50A99483-BA37-4E24-8A0B-CD66A1B43C7B}"/>
              </a:ext>
            </a:extLst>
          </p:cNvPr>
          <p:cNvCxnSpPr>
            <a:cxnSpLocks/>
          </p:cNvCxnSpPr>
          <p:nvPr/>
        </p:nvCxnSpPr>
        <p:spPr>
          <a:xfrm flipV="1">
            <a:off x="319782" y="4639034"/>
            <a:ext cx="3244106" cy="176044"/>
          </a:xfrm>
          <a:prstGeom prst="bent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66583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55576" y="1908443"/>
            <a:ext cx="8062912" cy="173658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kumimoji="0" lang="it-IT" sz="4000" b="1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XIA-</a:t>
            </a:r>
            <a:r>
              <a:rPr kumimoji="0" lang="it-IT" sz="4000" b="1" kern="1200" dirty="0" err="1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Xylexpo</a:t>
            </a:r>
            <a:r>
              <a:rPr kumimoji="0" lang="it-IT" sz="4000" b="1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 </a:t>
            </a:r>
            <a:r>
              <a:rPr kumimoji="0" lang="it-IT" sz="4000" b="1" kern="1200" dirty="0" err="1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Innovation</a:t>
            </a:r>
            <a:r>
              <a:rPr kumimoji="0" lang="it-IT" sz="4000" b="1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 Award</a:t>
            </a:r>
            <a:br>
              <a:rPr kumimoji="0" lang="it-IT" sz="4000" b="1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</a:br>
            <a:r>
              <a:rPr lang="it-IT" sz="27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it-IT" sz="27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Third </a:t>
            </a:r>
            <a:r>
              <a:rPr lang="it-IT" sz="27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edition</a:t>
            </a:r>
            <a:r>
              <a:rPr lang="it-IT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.</a:t>
            </a:r>
            <a:br>
              <a:rPr lang="it-IT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For the first time </a:t>
            </a:r>
            <a:r>
              <a:rPr lang="it-IT" sz="27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four</a:t>
            </a:r>
            <a:r>
              <a:rPr lang="it-IT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7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sections</a:t>
            </a:r>
            <a:r>
              <a:rPr lang="it-IT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: </a:t>
            </a:r>
            <a:r>
              <a:rPr lang="it-IT" sz="27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Tools</a:t>
            </a:r>
            <a:r>
              <a:rPr lang="it-IT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7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is</a:t>
            </a:r>
            <a:r>
              <a:rPr lang="it-IT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the “new entry”.</a:t>
            </a:r>
            <a: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endParaRPr lang="it-IT" sz="2400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71932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55576" y="1908443"/>
            <a:ext cx="8062912" cy="173658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kumimoji="0" lang="it-IT" sz="4000" b="1" kern="1200" dirty="0" err="1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Xylexpo</a:t>
            </a:r>
            <a:r>
              <a:rPr kumimoji="0" lang="it-IT" sz="4000" b="1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 Arena</a:t>
            </a:r>
            <a:br>
              <a:rPr kumimoji="0" lang="it-IT" sz="4000" b="1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</a:br>
            <a:r>
              <a:rPr lang="it-IT" sz="27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it-IT" sz="27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it-IT" sz="27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tradition</a:t>
            </a:r>
            <a:r>
              <a:rPr lang="it-IT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, from 2010</a:t>
            </a:r>
            <a:r>
              <a:rPr lang="mr-IN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…</a:t>
            </a:r>
            <a:r>
              <a:rPr lang="it-IT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it-IT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endParaRPr lang="it-IT" sz="2400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39700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55576" y="1908443"/>
            <a:ext cx="8062912" cy="173658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kumimoji="0" lang="it-IT" sz="3600" b="1" kern="1200" dirty="0" err="1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Xylexpo</a:t>
            </a:r>
            <a:r>
              <a:rPr kumimoji="0" lang="it-IT" sz="3600" b="1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 </a:t>
            </a:r>
            <a:r>
              <a:rPr kumimoji="0" lang="it-IT" sz="3600" b="1" kern="1200" dirty="0" err="1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Evening</a:t>
            </a:r>
            <a:r>
              <a:rPr kumimoji="0" lang="it-IT" sz="4000" b="1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/>
            </a:r>
            <a:br>
              <a:rPr kumimoji="0" lang="it-IT" sz="4000" b="1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</a:br>
            <a:r>
              <a:rPr lang="it-IT" sz="27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it-IT" sz="27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24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May</a:t>
            </a:r>
            <a:r>
              <a:rPr lang="it-IT" sz="24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400" dirty="0">
                <a:latin typeface="Arial"/>
                <a:cs typeface="Arial"/>
              </a:rPr>
              <a:t>9</a:t>
            </a:r>
            <a:r>
              <a:rPr lang="it-IT" sz="2400" baseline="30000" dirty="0">
                <a:latin typeface="Arial"/>
                <a:cs typeface="Arial"/>
              </a:rPr>
              <a:t>th</a:t>
            </a:r>
            <a:r>
              <a:rPr lang="it-IT" sz="24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it-IT" sz="2400" dirty="0" smtClean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2018.</a:t>
            </a:r>
            <a:endParaRPr lang="it-IT" sz="2400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88593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67544" y="1359859"/>
            <a:ext cx="8062912" cy="173658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kumimoji="0" lang="it-IT" sz="4000" kern="1200" dirty="0" err="1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Thanks</a:t>
            </a:r>
            <a:r>
              <a:rPr kumimoji="0" lang="it-IT" sz="4000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 for </a:t>
            </a:r>
            <a:r>
              <a:rPr kumimoji="0" lang="it-IT" sz="4000" kern="1200" dirty="0" err="1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your</a:t>
            </a:r>
            <a:r>
              <a:rPr kumimoji="0" lang="it-IT" sz="4000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 </a:t>
            </a:r>
            <a:r>
              <a:rPr kumimoji="0" lang="it-IT" sz="4000" kern="1200" dirty="0" err="1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attention</a:t>
            </a:r>
            <a:r>
              <a:rPr kumimoji="0" lang="it-IT" sz="4000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/>
            </a:r>
            <a:br>
              <a:rPr kumimoji="0" lang="it-IT" sz="4000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</a:br>
            <a:r>
              <a:rPr lang="it-IT" sz="4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and </a:t>
            </a:r>
            <a:r>
              <a:rPr lang="it-IT" sz="4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see</a:t>
            </a:r>
            <a:r>
              <a:rPr lang="it-IT" sz="4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4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you</a:t>
            </a:r>
            <a:r>
              <a:rPr lang="it-IT" sz="4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4000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at</a:t>
            </a:r>
            <a:r>
              <a:rPr lang="it-IT" sz="40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4000" b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Xylexpo</a:t>
            </a:r>
            <a:r>
              <a:rPr lang="it-IT" sz="4000" b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2018</a:t>
            </a:r>
            <a:r>
              <a:rPr kumimoji="0" lang="it-IT" sz="4000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!</a:t>
            </a:r>
            <a:br>
              <a:rPr kumimoji="0" lang="it-IT" sz="4000" kern="1200" dirty="0">
                <a:ln w="6350"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</a:br>
            <a:r>
              <a:rPr lang="it-IT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it-IT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it-IT" sz="2700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</a:br>
            <a:endParaRPr lang="it-IT" sz="2400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3" name="Picture 2" descr="LOGO XYLEXPO 201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471" y="2492896"/>
            <a:ext cx="6204985" cy="263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4958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987824" y="4047207"/>
            <a:ext cx="5724052" cy="132600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3600" b="1" dirty="0"/>
              <a:t>Dario Corbetta</a:t>
            </a:r>
            <a:r>
              <a:rPr lang="it-IT" sz="2800" dirty="0"/>
              <a:t/>
            </a:r>
            <a:br>
              <a:rPr lang="it-IT" sz="2800" dirty="0"/>
            </a:br>
            <a:r>
              <a:rPr lang="it-IT" sz="2400" i="1" dirty="0" err="1"/>
              <a:t>Acimall</a:t>
            </a:r>
            <a:r>
              <a:rPr lang="it-IT" sz="2400" i="1" dirty="0"/>
              <a:t> </a:t>
            </a:r>
            <a:r>
              <a:rPr lang="it-IT" sz="2400" i="1" dirty="0" err="1"/>
              <a:t>Director</a:t>
            </a:r>
            <a:endParaRPr lang="it-IT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 descr="INTESTAZIONE XIPC Giureconsult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268760"/>
            <a:ext cx="584705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9977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574227"/>
            <a:ext cx="7886700" cy="766541"/>
          </a:xfrm>
        </p:spPr>
        <p:txBody>
          <a:bodyPr>
            <a:noAutofit/>
          </a:bodyPr>
          <a:lstStyle/>
          <a:p>
            <a:r>
              <a:rPr kumimoji="0" lang="it-IT" sz="3000" b="1" kern="1200" dirty="0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Trend of the </a:t>
            </a:r>
            <a:r>
              <a:rPr kumimoji="0" lang="it-IT" sz="3000" b="1" kern="1200" dirty="0" err="1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visitors</a:t>
            </a:r>
            <a:r>
              <a:rPr lang="it-IT" sz="3000" b="1" dirty="0"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lang="it-IT" sz="3000" dirty="0">
                <a:latin typeface="Verdana"/>
                <a:ea typeface="Verdana" panose="020B0604030504040204" pitchFamily="34" charset="0"/>
                <a:cs typeface="Verdana"/>
              </a:rPr>
              <a:t>(</a:t>
            </a:r>
            <a:r>
              <a:rPr lang="it-IT" sz="3000" dirty="0" err="1">
                <a:latin typeface="Verdana"/>
                <a:ea typeface="Verdana" panose="020B0604030504040204" pitchFamily="34" charset="0"/>
                <a:cs typeface="Verdana"/>
              </a:rPr>
              <a:t>unique</a:t>
            </a:r>
            <a:r>
              <a:rPr lang="it-IT" sz="3000" dirty="0"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lang="it-IT" sz="3000" dirty="0" err="1">
                <a:latin typeface="Verdana"/>
                <a:ea typeface="Verdana" panose="020B0604030504040204" pitchFamily="34" charset="0"/>
                <a:cs typeface="Verdana"/>
              </a:rPr>
              <a:t>visitors</a:t>
            </a:r>
            <a:r>
              <a:rPr lang="it-IT" sz="3000" dirty="0">
                <a:latin typeface="Verdana"/>
                <a:ea typeface="Verdana" panose="020B0604030504040204" pitchFamily="34" charset="0"/>
                <a:cs typeface="Verdana"/>
              </a:rPr>
              <a:t>) </a:t>
            </a:r>
          </a:p>
        </p:txBody>
      </p:sp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xmlns="" id="{27395F6D-5C59-4093-867F-F652D55074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1795638"/>
              </p:ext>
            </p:extLst>
          </p:nvPr>
        </p:nvGraphicFramePr>
        <p:xfrm>
          <a:off x="755576" y="1268760"/>
          <a:ext cx="763284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26D66972-F79E-46F6-B5F5-00B8CA69AB51}"/>
              </a:ext>
            </a:extLst>
          </p:cNvPr>
          <p:cNvSpPr txBox="1"/>
          <p:nvPr/>
        </p:nvSpPr>
        <p:spPr>
          <a:xfrm>
            <a:off x="6660232" y="141277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+14.2%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5862302E-87D7-423C-8819-BEBFA38B2DCF}"/>
              </a:ext>
            </a:extLst>
          </p:cNvPr>
          <p:cNvSpPr txBox="1"/>
          <p:nvPr/>
        </p:nvSpPr>
        <p:spPr>
          <a:xfrm>
            <a:off x="827584" y="5281463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Xylexpo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1284374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7908" y="694437"/>
            <a:ext cx="6806580" cy="646331"/>
          </a:xfrm>
        </p:spPr>
        <p:txBody>
          <a:bodyPr>
            <a:noAutofit/>
          </a:bodyPr>
          <a:lstStyle/>
          <a:p>
            <a:r>
              <a:rPr kumimoji="0" lang="it-IT" sz="3000" b="1" kern="1200" dirty="0" err="1">
                <a:ln w="6350">
                  <a:noFill/>
                </a:ln>
                <a:effectLst/>
                <a:latin typeface="Verdana"/>
                <a:cs typeface="Verdana"/>
              </a:rPr>
              <a:t>Origin</a:t>
            </a:r>
            <a:r>
              <a:rPr kumimoji="0" lang="it-IT" sz="3000" b="1" kern="1200" dirty="0">
                <a:ln w="6350">
                  <a:noFill/>
                </a:ln>
                <a:effectLst/>
                <a:latin typeface="Verdana"/>
                <a:cs typeface="Verdana"/>
              </a:rPr>
              <a:t> of </a:t>
            </a:r>
            <a:r>
              <a:rPr kumimoji="0" lang="it-IT" sz="3000" b="1" kern="1200" dirty="0" err="1">
                <a:ln w="6350">
                  <a:noFill/>
                </a:ln>
                <a:effectLst/>
                <a:latin typeface="Verdana"/>
                <a:cs typeface="Verdana"/>
              </a:rPr>
              <a:t>international</a:t>
            </a:r>
            <a:r>
              <a:rPr kumimoji="0" lang="it-IT" sz="3000" b="1" kern="1200" dirty="0">
                <a:ln w="6350">
                  <a:noFill/>
                </a:ln>
                <a:effectLst/>
                <a:latin typeface="Verdana"/>
                <a:cs typeface="Verdana"/>
              </a:rPr>
              <a:t> </a:t>
            </a:r>
            <a:r>
              <a:rPr kumimoji="0" lang="it-IT" sz="3000" b="1" kern="1200" dirty="0" err="1">
                <a:ln w="6350">
                  <a:noFill/>
                </a:ln>
                <a:effectLst/>
                <a:latin typeface="Verdana"/>
                <a:cs typeface="Verdana"/>
              </a:rPr>
              <a:t>visitors</a:t>
            </a:r>
            <a:endParaRPr lang="it-IT" sz="3000" b="1" dirty="0">
              <a:latin typeface="Verdana"/>
              <a:cs typeface="Verdana"/>
            </a:endParaRPr>
          </a:p>
        </p:txBody>
      </p:sp>
      <p:pic>
        <p:nvPicPr>
          <p:cNvPr id="7" name="Immagine 34" descr="mondo.jpg">
            <a:extLst>
              <a:ext uri="{FF2B5EF4-FFF2-40B4-BE49-F238E27FC236}">
                <a16:creationId xmlns:a16="http://schemas.microsoft.com/office/drawing/2014/main" xmlns="" id="{B36FD8B3-C5C0-4935-99BD-33EA1CE007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762000" y="1486892"/>
            <a:ext cx="7620000" cy="406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Ovale 9">
            <a:extLst>
              <a:ext uri="{FF2B5EF4-FFF2-40B4-BE49-F238E27FC236}">
                <a16:creationId xmlns:a16="http://schemas.microsoft.com/office/drawing/2014/main" xmlns="" id="{A89EB775-9FDA-4DAE-A586-BA0226612F23}"/>
              </a:ext>
            </a:extLst>
          </p:cNvPr>
          <p:cNvSpPr/>
          <p:nvPr/>
        </p:nvSpPr>
        <p:spPr bwMode="auto">
          <a:xfrm>
            <a:off x="4139952" y="1662460"/>
            <a:ext cx="1512888" cy="1433513"/>
          </a:xfrm>
          <a:prstGeom prst="ellipse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1" name="CasellaDiTesto 32">
            <a:extLst>
              <a:ext uri="{FF2B5EF4-FFF2-40B4-BE49-F238E27FC236}">
                <a16:creationId xmlns:a16="http://schemas.microsoft.com/office/drawing/2014/main" xmlns="" id="{D15AD9F0-FD55-421A-95EB-6C5199542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8902" y="1268760"/>
            <a:ext cx="10731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  <a:latin typeface="Century Gothic" panose="020B0502020202020204" pitchFamily="34" charset="0"/>
              </a:rPr>
              <a:t>Europe</a:t>
            </a:r>
          </a:p>
          <a:p>
            <a:pPr algn="ctr"/>
            <a:r>
              <a:rPr lang="it-IT" b="1" dirty="0">
                <a:latin typeface="Century Gothic" panose="020B0502020202020204" pitchFamily="34" charset="0"/>
              </a:rPr>
              <a:t>71%</a:t>
            </a:r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xmlns="" id="{46B402D6-951F-4AB6-B72C-2D5801A0EABB}"/>
              </a:ext>
            </a:extLst>
          </p:cNvPr>
          <p:cNvCxnSpPr/>
          <p:nvPr/>
        </p:nvCxnSpPr>
        <p:spPr bwMode="auto">
          <a:xfrm flipH="1">
            <a:off x="4863356" y="1665809"/>
            <a:ext cx="679450" cy="6746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25">
            <a:extLst>
              <a:ext uri="{FF2B5EF4-FFF2-40B4-BE49-F238E27FC236}">
                <a16:creationId xmlns:a16="http://schemas.microsoft.com/office/drawing/2014/main" xmlns="" id="{DC5F6AA6-213F-4EEC-B858-71B0B5E4D2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2240" y="3009081"/>
            <a:ext cx="186972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  <a:latin typeface="Century Gothic" panose="020B0502020202020204" pitchFamily="34" charset="0"/>
              </a:rPr>
              <a:t>Asia</a:t>
            </a:r>
          </a:p>
          <a:p>
            <a:pPr algn="ctr"/>
            <a:r>
              <a:rPr lang="it-IT" b="1" dirty="0">
                <a:solidFill>
                  <a:srgbClr val="FF0000"/>
                </a:solidFill>
                <a:latin typeface="Century Gothic" panose="020B0502020202020204" pitchFamily="34" charset="0"/>
              </a:rPr>
              <a:t>and Oceania</a:t>
            </a:r>
          </a:p>
          <a:p>
            <a:pPr algn="ctr"/>
            <a:r>
              <a:rPr lang="it-IT" b="1" dirty="0">
                <a:latin typeface="Century Gothic" panose="020B0502020202020204" pitchFamily="34" charset="0"/>
              </a:rPr>
              <a:t>20%</a:t>
            </a:r>
          </a:p>
        </p:txBody>
      </p:sp>
      <p:sp>
        <p:nvSpPr>
          <p:cNvPr id="14" name="CasellaDiTesto 25">
            <a:extLst>
              <a:ext uri="{FF2B5EF4-FFF2-40B4-BE49-F238E27FC236}">
                <a16:creationId xmlns:a16="http://schemas.microsoft.com/office/drawing/2014/main" xmlns="" id="{0AEDB899-6862-49FA-A5FA-5CEEC61CA4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2950" y="3272740"/>
            <a:ext cx="18697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  <a:latin typeface="Century Gothic" panose="020B0502020202020204" pitchFamily="34" charset="0"/>
              </a:rPr>
              <a:t>Africa</a:t>
            </a:r>
          </a:p>
          <a:p>
            <a:pPr algn="ctr"/>
            <a:r>
              <a:rPr lang="it-IT" b="1" dirty="0">
                <a:latin typeface="Century Gothic" panose="020B0502020202020204" pitchFamily="34" charset="0"/>
              </a:rPr>
              <a:t>3%</a:t>
            </a:r>
          </a:p>
        </p:txBody>
      </p:sp>
      <p:sp>
        <p:nvSpPr>
          <p:cNvPr id="15" name="CasellaDiTesto 25">
            <a:extLst>
              <a:ext uri="{FF2B5EF4-FFF2-40B4-BE49-F238E27FC236}">
                <a16:creationId xmlns:a16="http://schemas.microsoft.com/office/drawing/2014/main" xmlns="" id="{B0E1AFFB-6CFC-4769-BAA5-E7EDC3247A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528" y="3449712"/>
            <a:ext cx="18697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  <a:latin typeface="Century Gothic" panose="020B0502020202020204" pitchFamily="34" charset="0"/>
              </a:rPr>
              <a:t>America</a:t>
            </a:r>
          </a:p>
          <a:p>
            <a:pPr algn="ctr"/>
            <a:r>
              <a:rPr lang="it-IT" b="1" dirty="0">
                <a:latin typeface="Century Gothic" panose="020B0502020202020204" pitchFamily="34" charset="0"/>
              </a:rPr>
              <a:t>6%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xmlns="" id="{CF03BC02-A051-425C-B939-B738DC9D4057}"/>
              </a:ext>
            </a:extLst>
          </p:cNvPr>
          <p:cNvSpPr txBox="1"/>
          <p:nvPr/>
        </p:nvSpPr>
        <p:spPr>
          <a:xfrm>
            <a:off x="755576" y="542547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Xylexpo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558669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115616" y="3717032"/>
            <a:ext cx="7632848" cy="185913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/>
            <a:r>
              <a:rPr lang="it-IT" sz="7000" b="1" dirty="0">
                <a:ln w="6350">
                  <a:noFill/>
                </a:ln>
                <a:latin typeface="Arial"/>
                <a:cs typeface="Arial"/>
              </a:rPr>
              <a:t>Welcome!</a:t>
            </a:r>
            <a:br>
              <a:rPr lang="it-IT" sz="7000" b="1" dirty="0">
                <a:ln w="6350">
                  <a:noFill/>
                </a:ln>
                <a:latin typeface="Arial"/>
                <a:cs typeface="Arial"/>
              </a:rPr>
            </a:br>
            <a:endParaRPr lang="it-IT" sz="7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00370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344816" cy="1325563"/>
          </a:xfrm>
        </p:spPr>
        <p:txBody>
          <a:bodyPr>
            <a:normAutofit/>
          </a:bodyPr>
          <a:lstStyle/>
          <a:p>
            <a:r>
              <a:rPr kumimoji="0" lang="it-IT" sz="30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Nature of business of the </a:t>
            </a:r>
            <a:r>
              <a:rPr kumimoji="0" lang="it-IT" sz="30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visitors</a:t>
            </a:r>
            <a:endParaRPr lang="it-IT" sz="3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xmlns="" id="{403ADD6B-E802-405E-8C99-49EAD5C8F9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3272202"/>
              </p:ext>
            </p:extLst>
          </p:nvPr>
        </p:nvGraphicFramePr>
        <p:xfrm>
          <a:off x="827584" y="1268760"/>
          <a:ext cx="7560840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54DEBF7C-F8AE-4CD3-8F1A-D3255C1F9C57}"/>
              </a:ext>
            </a:extLst>
          </p:cNvPr>
          <p:cNvSpPr txBox="1"/>
          <p:nvPr/>
        </p:nvSpPr>
        <p:spPr>
          <a:xfrm>
            <a:off x="899592" y="5301208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Xylexpo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33148997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7253"/>
            <a:ext cx="8568952" cy="1325563"/>
          </a:xfrm>
        </p:spPr>
        <p:txBody>
          <a:bodyPr>
            <a:normAutofit/>
          </a:bodyPr>
          <a:lstStyle/>
          <a:p>
            <a:r>
              <a:rPr kumimoji="0" lang="it-IT" sz="3000" b="1" kern="1200" dirty="0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Visitors promotion: targets</a:t>
            </a:r>
            <a:endParaRPr lang="it-IT" sz="3000" b="1" dirty="0"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xmlns="" id="{4D453EC0-60E9-4B28-BBDD-F47139313D2E}"/>
              </a:ext>
            </a:extLst>
          </p:cNvPr>
          <p:cNvSpPr/>
          <p:nvPr/>
        </p:nvSpPr>
        <p:spPr>
          <a:xfrm>
            <a:off x="611560" y="1103079"/>
            <a:ext cx="7416824" cy="40324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3200" dirty="0"/>
          </a:p>
          <a:p>
            <a:pPr algn="ctr"/>
            <a:endParaRPr lang="it-IT" sz="3200" dirty="0"/>
          </a:p>
          <a:p>
            <a:pPr algn="ctr"/>
            <a:endParaRPr lang="it-IT" sz="3200" dirty="0"/>
          </a:p>
          <a:p>
            <a:pPr algn="ctr"/>
            <a:r>
              <a:rPr lang="it-IT" sz="3200" dirty="0"/>
              <a:t>Mass Marketing</a:t>
            </a:r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xmlns="" id="{65903007-B056-4873-9F2B-1901E8D64B14}"/>
              </a:ext>
            </a:extLst>
          </p:cNvPr>
          <p:cNvSpPr/>
          <p:nvPr/>
        </p:nvSpPr>
        <p:spPr>
          <a:xfrm>
            <a:off x="6624228" y="5085184"/>
            <a:ext cx="2016224" cy="122413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Press and </a:t>
            </a:r>
            <a:r>
              <a:rPr lang="it-IT" dirty="0" err="1"/>
              <a:t>journalists</a:t>
            </a:r>
            <a:endParaRPr lang="it-IT" dirty="0"/>
          </a:p>
        </p:txBody>
      </p:sp>
      <p:sp>
        <p:nvSpPr>
          <p:cNvPr id="11" name="Ovale 10">
            <a:extLst>
              <a:ext uri="{FF2B5EF4-FFF2-40B4-BE49-F238E27FC236}">
                <a16:creationId xmlns:a16="http://schemas.microsoft.com/office/drawing/2014/main" xmlns="" id="{05396A21-8475-45B8-ABB6-F9D0E4360C65}"/>
              </a:ext>
            </a:extLst>
          </p:cNvPr>
          <p:cNvSpPr/>
          <p:nvPr/>
        </p:nvSpPr>
        <p:spPr>
          <a:xfrm>
            <a:off x="1151620" y="1463119"/>
            <a:ext cx="4248472" cy="208823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  <a:p>
            <a:pPr algn="ctr"/>
            <a:endParaRPr lang="it-IT" dirty="0"/>
          </a:p>
          <a:p>
            <a:pPr algn="ctr"/>
            <a:endParaRPr lang="it-IT" dirty="0"/>
          </a:p>
          <a:p>
            <a:pPr algn="ctr"/>
            <a:r>
              <a:rPr lang="it-IT" dirty="0" err="1"/>
              <a:t>Potential</a:t>
            </a:r>
            <a:r>
              <a:rPr lang="it-IT" dirty="0"/>
              <a:t> </a:t>
            </a:r>
            <a:r>
              <a:rPr lang="it-IT" dirty="0" err="1"/>
              <a:t>visitors</a:t>
            </a:r>
            <a:endParaRPr lang="it-IT" dirty="0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xmlns="" id="{5091CD9B-41F1-454A-878F-387E5E1068CA}"/>
              </a:ext>
            </a:extLst>
          </p:cNvPr>
          <p:cNvSpPr/>
          <p:nvPr/>
        </p:nvSpPr>
        <p:spPr>
          <a:xfrm>
            <a:off x="4572000" y="1463119"/>
            <a:ext cx="2700300" cy="208823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Web users</a:t>
            </a:r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xmlns="" id="{6026E545-2BA3-4247-B1FB-36686817402A}"/>
              </a:ext>
            </a:extLst>
          </p:cNvPr>
          <p:cNvSpPr/>
          <p:nvPr/>
        </p:nvSpPr>
        <p:spPr>
          <a:xfrm>
            <a:off x="1943708" y="1679143"/>
            <a:ext cx="2304256" cy="10081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/>
              <a:t>Incoming</a:t>
            </a:r>
            <a:r>
              <a:rPr lang="it-IT" dirty="0"/>
              <a:t> </a:t>
            </a:r>
            <a:r>
              <a:rPr lang="it-IT" dirty="0" err="1"/>
              <a:t>project</a:t>
            </a:r>
            <a:endParaRPr lang="it-IT" dirty="0"/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xmlns="" id="{023619A1-AAF5-497C-B58F-7C46DC021F38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4752020" y="3263319"/>
            <a:ext cx="2167477" cy="2001136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xmlns="" id="{F1722AC0-DD38-4AC5-BDCE-810DE9BC2B01}"/>
              </a:ext>
            </a:extLst>
          </p:cNvPr>
          <p:cNvCxnSpPr>
            <a:stCxn id="10" idx="0"/>
          </p:cNvCxnSpPr>
          <p:nvPr/>
        </p:nvCxnSpPr>
        <p:spPr>
          <a:xfrm flipH="1" flipV="1">
            <a:off x="6919497" y="3263319"/>
            <a:ext cx="712843" cy="18218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xmlns="" id="{59118712-6B99-4578-BE70-D013B38CA759}"/>
              </a:ext>
            </a:extLst>
          </p:cNvPr>
          <p:cNvCxnSpPr>
            <a:stCxn id="10" idx="2"/>
            <a:endCxn id="9" idx="4"/>
          </p:cNvCxnSpPr>
          <p:nvPr/>
        </p:nvCxnSpPr>
        <p:spPr>
          <a:xfrm flipH="1" flipV="1">
            <a:off x="4319972" y="5135527"/>
            <a:ext cx="2304256" cy="5617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59022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57592" cy="1440160"/>
          </a:xfrm>
        </p:spPr>
        <p:txBody>
          <a:bodyPr>
            <a:normAutofit/>
          </a:bodyPr>
          <a:lstStyle/>
          <a:p>
            <a:r>
              <a:rPr kumimoji="0" lang="it-IT" sz="3000" b="1" kern="1200" dirty="0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International </a:t>
            </a:r>
            <a:r>
              <a:rPr kumimoji="0" lang="it-IT" sz="3000" b="1" kern="1200" dirty="0" err="1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visitors</a:t>
            </a:r>
            <a:r>
              <a:rPr kumimoji="0" lang="it-IT" sz="3000" b="1" kern="1200" dirty="0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 promotion </a:t>
            </a:r>
            <a:br>
              <a:rPr kumimoji="0" lang="it-IT" sz="3000" b="1" kern="1200" dirty="0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it-IT" sz="3000" kern="1200" dirty="0" err="1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Promotion</a:t>
            </a:r>
            <a:r>
              <a:rPr kumimoji="0" lang="it-IT" sz="3000" kern="1200" dirty="0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 network</a:t>
            </a:r>
            <a:endParaRPr lang="it-IT" sz="3000" dirty="0">
              <a:latin typeface="Verdana"/>
              <a:ea typeface="Verdana" panose="020B0604030504040204" pitchFamily="34" charset="0"/>
              <a:cs typeface="Verdana"/>
            </a:endParaRP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xmlns="" id="{42020B8F-FF40-414A-B5B9-3209772F01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0768"/>
            <a:ext cx="8032377" cy="4584561"/>
          </a:xfr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804331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04106"/>
          </a:xfrm>
        </p:spPr>
        <p:txBody>
          <a:bodyPr>
            <a:normAutofit/>
          </a:bodyPr>
          <a:lstStyle/>
          <a:p>
            <a:r>
              <a:rPr kumimoji="0" lang="it-IT" sz="3000" b="1" kern="1200" dirty="0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International </a:t>
            </a:r>
            <a:r>
              <a:rPr kumimoji="0" lang="it-IT" sz="3000" b="1" kern="1200" dirty="0" err="1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visitors</a:t>
            </a:r>
            <a:r>
              <a:rPr kumimoji="0" lang="it-IT" sz="3000" b="1" kern="1200" dirty="0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 promotion</a:t>
            </a:r>
            <a:br>
              <a:rPr kumimoji="0" lang="it-IT" sz="3000" b="1" kern="1200" dirty="0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it-IT" sz="3000" kern="1200" dirty="0" err="1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Incoming</a:t>
            </a:r>
            <a:r>
              <a:rPr kumimoji="0" lang="it-IT" sz="3000" kern="1200" dirty="0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kumimoji="0" lang="it-IT" sz="3000" kern="1200" dirty="0" err="1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program</a:t>
            </a:r>
            <a:r>
              <a:rPr kumimoji="0" lang="it-IT" sz="3000" kern="1200" dirty="0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kumimoji="0" lang="it-IT" sz="3000" kern="1200" dirty="0" err="1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map</a:t>
            </a:r>
            <a:endParaRPr lang="it-IT" sz="3000" dirty="0">
              <a:latin typeface="Verdana"/>
              <a:ea typeface="Verdana" panose="020B0604030504040204" pitchFamily="34" charset="0"/>
              <a:cs typeface="Verdana"/>
            </a:endParaRP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xmlns="" id="{63EF02D4-8304-4C17-8C54-ECAA4E9D46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72" y="1268760"/>
            <a:ext cx="7941568" cy="4527436"/>
          </a:xfr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776118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3848" y="548680"/>
            <a:ext cx="4896544" cy="1224136"/>
          </a:xfrm>
        </p:spPr>
        <p:txBody>
          <a:bodyPr>
            <a:normAutofit/>
          </a:bodyPr>
          <a:lstStyle/>
          <a:p>
            <a:r>
              <a:rPr kumimoji="0" lang="it-IT" sz="3000" b="1" kern="1200" dirty="0" err="1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Why</a:t>
            </a:r>
            <a:r>
              <a:rPr kumimoji="0" lang="it-IT" sz="3000" b="1" kern="1200" dirty="0">
                <a:ln w="6350">
                  <a:noFill/>
                </a:ln>
                <a:effectLst/>
                <a:latin typeface="Verdana"/>
                <a:ea typeface="Verdana" panose="020B0604030504040204" pitchFamily="34" charset="0"/>
                <a:cs typeface="Verdana"/>
              </a:rPr>
              <a:t> Xylexpo 2018</a:t>
            </a:r>
            <a:endParaRPr lang="it-IT" sz="3000" b="1" dirty="0">
              <a:latin typeface="Verdana"/>
              <a:ea typeface="Verdana" panose="020B0604030504040204" pitchFamily="34" charset="0"/>
              <a:cs typeface="Verdana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6645763"/>
              </p:ext>
            </p:extLst>
          </p:nvPr>
        </p:nvGraphicFramePr>
        <p:xfrm>
          <a:off x="683568" y="1268760"/>
          <a:ext cx="784887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633984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687766" cy="1080120"/>
          </a:xfrm>
        </p:spPr>
        <p:txBody>
          <a:bodyPr>
            <a:normAutofit/>
          </a:bodyPr>
          <a:lstStyle/>
          <a:p>
            <a:r>
              <a:rPr lang="it-IT" sz="3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it-IT" sz="3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3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</a:t>
            </a:r>
            <a:r>
              <a:rPr lang="it-IT" sz="3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</a:t>
            </a:r>
            <a:endParaRPr lang="it-IT" sz="3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110F3B27-57D6-45AE-BA68-0FFE6D06B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1524000"/>
            <a:ext cx="7632848" cy="464820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Xylexpo is an </a:t>
            </a:r>
            <a:r>
              <a:rPr lang="en-US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 technology fair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4008" indent="0">
              <a:buNone/>
            </a:pP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4008" indent="0">
              <a:buNone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Xylexpo has over </a:t>
            </a:r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300 direct exhibitors producing technology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64008" indent="0">
              <a:buNone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element is unique in the international fair landscape in the even years.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7547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653008"/>
            <a:ext cx="7687766" cy="821507"/>
          </a:xfrm>
        </p:spPr>
        <p:txBody>
          <a:bodyPr>
            <a:normAutofit/>
          </a:bodyPr>
          <a:lstStyle/>
          <a:p>
            <a:r>
              <a:rPr lang="it-IT" sz="3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it-IT" sz="3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3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</a:t>
            </a:r>
            <a:r>
              <a:rPr lang="it-IT" sz="3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</a:t>
            </a:r>
            <a:endParaRPr lang="it-IT" sz="3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110F3B27-57D6-45AE-BA68-0FFE6D06B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1517104"/>
            <a:ext cx="7931224" cy="464820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Xylexpo is the fair </a:t>
            </a:r>
          </a:p>
          <a:p>
            <a:pPr marL="64008" indent="0">
              <a:buNone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 </a:t>
            </a:r>
            <a:r>
              <a:rPr lang="en-US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technological comparison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91448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269"/>
            <a:ext cx="7759774" cy="821507"/>
          </a:xfrm>
        </p:spPr>
        <p:txBody>
          <a:bodyPr>
            <a:normAutofit/>
          </a:bodyPr>
          <a:lstStyle/>
          <a:p>
            <a:r>
              <a:rPr lang="it-IT" sz="3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it-IT" sz="3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3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</a:t>
            </a:r>
            <a:r>
              <a:rPr lang="it-IT" sz="3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</a:t>
            </a:r>
            <a:endParaRPr lang="it-IT" sz="3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110F3B27-57D6-45AE-BA68-0FFE6D06B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1524000"/>
            <a:ext cx="7931224" cy="464820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Xylexpo is the fair of the </a:t>
            </a:r>
            <a:r>
              <a:rPr lang="en-US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international traders</a:t>
            </a:r>
            <a:br>
              <a:rPr lang="en-US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machines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64008" indent="0">
              <a:buNone/>
            </a:pPr>
            <a:endParaRPr lang="en-US" sz="24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4008" indent="0">
              <a:buNone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Traders coming from </a:t>
            </a:r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60 different countries</a:t>
            </a:r>
            <a:b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uses to attend Xylexpo every edition.</a:t>
            </a:r>
          </a:p>
          <a:p>
            <a:pPr marL="64008" indent="0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3623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1230" y="620688"/>
            <a:ext cx="7981290" cy="749499"/>
          </a:xfrm>
        </p:spPr>
        <p:txBody>
          <a:bodyPr>
            <a:normAutofit/>
          </a:bodyPr>
          <a:lstStyle/>
          <a:p>
            <a:r>
              <a:rPr lang="it-IT" sz="3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Macroeconomic</a:t>
            </a:r>
            <a:r>
              <a:rPr lang="it-IT" sz="3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3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context</a:t>
            </a:r>
            <a:endParaRPr lang="it-IT" sz="3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Risultati immagini per macroeconomico">
            <a:extLst>
              <a:ext uri="{FF2B5EF4-FFF2-40B4-BE49-F238E27FC236}">
                <a16:creationId xmlns:a16="http://schemas.microsoft.com/office/drawing/2014/main" xmlns="" id="{C48F21C5-F71E-4227-92F5-8CE72481686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6169459" cy="46482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86724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96673BDF-6B3F-45C0-B984-4D974C6D4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806" y="3992641"/>
            <a:ext cx="2836980" cy="219137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748" y="620688"/>
            <a:ext cx="7886700" cy="1325563"/>
          </a:xfrm>
        </p:spPr>
        <p:txBody>
          <a:bodyPr>
            <a:normAutofit/>
          </a:bodyPr>
          <a:lstStyle/>
          <a:p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 GDP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growth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rate (%) </a:t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400" dirty="0" err="1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istorical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series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xmlns="" id="{FF351151-DF26-44AD-AF27-024607DB80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9459555"/>
              </p:ext>
            </p:extLst>
          </p:nvPr>
        </p:nvGraphicFramePr>
        <p:xfrm>
          <a:off x="683568" y="1524000"/>
          <a:ext cx="7776864" cy="4137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0AE5764A-87EB-4E7C-9EEF-BFE36AB8937B}"/>
              </a:ext>
            </a:extLst>
          </p:cNvPr>
          <p:cNvSpPr txBox="1"/>
          <p:nvPr/>
        </p:nvSpPr>
        <p:spPr>
          <a:xfrm>
            <a:off x="683568" y="573205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Imf</a:t>
            </a:r>
            <a:endParaRPr lang="it-IT" sz="14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CD4C5732-AFF3-459C-973C-8D6C5BE2C0C5}"/>
              </a:ext>
            </a:extLst>
          </p:cNvPr>
          <p:cNvSpPr txBox="1"/>
          <p:nvPr/>
        </p:nvSpPr>
        <p:spPr>
          <a:xfrm>
            <a:off x="2699792" y="5138028"/>
            <a:ext cx="14350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>
                <a:solidFill>
                  <a:schemeClr val="bg1"/>
                </a:solidFill>
              </a:rPr>
              <a:t>Big </a:t>
            </a:r>
            <a:r>
              <a:rPr lang="it-IT" sz="2800" dirty="0" err="1">
                <a:solidFill>
                  <a:schemeClr val="bg1"/>
                </a:solidFill>
              </a:rPr>
              <a:t>crisis</a:t>
            </a:r>
            <a:endParaRPr lang="it-IT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945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987824" y="4047207"/>
            <a:ext cx="5724052" cy="132600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3600" b="1" dirty="0">
                <a:latin typeface="Arial"/>
                <a:cs typeface="Arial"/>
              </a:rPr>
              <a:t>Dario Corbetta</a:t>
            </a:r>
            <a:r>
              <a:rPr lang="it-IT" sz="2800" dirty="0">
                <a:latin typeface="Arial"/>
                <a:cs typeface="Arial"/>
              </a:rPr>
              <a:t/>
            </a:r>
            <a:br>
              <a:rPr lang="it-IT" sz="2800" dirty="0">
                <a:latin typeface="Arial"/>
                <a:cs typeface="Arial"/>
              </a:rPr>
            </a:br>
            <a:r>
              <a:rPr lang="it-IT" sz="2400" i="1" dirty="0" err="1">
                <a:latin typeface="Arial"/>
                <a:cs typeface="Arial"/>
              </a:rPr>
              <a:t>Acimall</a:t>
            </a:r>
            <a:r>
              <a:rPr lang="it-IT" sz="2400" i="1" dirty="0">
                <a:latin typeface="Arial"/>
                <a:cs typeface="Arial"/>
              </a:rPr>
              <a:t> </a:t>
            </a:r>
            <a:r>
              <a:rPr lang="it-IT" sz="2400" i="1" dirty="0" err="1">
                <a:latin typeface="Arial"/>
                <a:cs typeface="Arial"/>
              </a:rPr>
              <a:t>Director</a:t>
            </a:r>
            <a:endParaRPr lang="it-IT" sz="2400" i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3" name="Picture 2" descr="INTESTAZIONE XIPC Giureconsult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268760"/>
            <a:ext cx="584705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1330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e 10">
            <a:extLst>
              <a:ext uri="{FF2B5EF4-FFF2-40B4-BE49-F238E27FC236}">
                <a16:creationId xmlns:a16="http://schemas.microsoft.com/office/drawing/2014/main" xmlns="" id="{3B533C95-AD9B-4507-BABC-D48439A86024}"/>
              </a:ext>
            </a:extLst>
          </p:cNvPr>
          <p:cNvSpPr/>
          <p:nvPr/>
        </p:nvSpPr>
        <p:spPr>
          <a:xfrm>
            <a:off x="4355976" y="3113955"/>
            <a:ext cx="1440160" cy="131588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90BF45EF-B0C1-410C-A53D-2133192A5EA8}"/>
              </a:ext>
            </a:extLst>
          </p:cNvPr>
          <p:cNvSpPr txBox="1"/>
          <p:nvPr/>
        </p:nvSpPr>
        <p:spPr>
          <a:xfrm>
            <a:off x="4538889" y="3676399"/>
            <a:ext cx="1050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Second</a:t>
            </a:r>
          </a:p>
          <a:p>
            <a:pPr algn="ctr"/>
            <a:r>
              <a:rPr lang="it-IT" dirty="0" err="1"/>
              <a:t>crisis</a:t>
            </a:r>
            <a:endParaRPr lang="it-IT" dirty="0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xmlns="" id="{5BAD1493-ED07-4B68-95ED-DFE4335A6988}"/>
              </a:ext>
            </a:extLst>
          </p:cNvPr>
          <p:cNvSpPr/>
          <p:nvPr/>
        </p:nvSpPr>
        <p:spPr>
          <a:xfrm>
            <a:off x="2692649" y="4738000"/>
            <a:ext cx="1440160" cy="131588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8F02A41A-053A-429F-82FE-CD35D7A5A515}"/>
              </a:ext>
            </a:extLst>
          </p:cNvPr>
          <p:cNvSpPr txBox="1"/>
          <p:nvPr/>
        </p:nvSpPr>
        <p:spPr>
          <a:xfrm>
            <a:off x="2875562" y="5300444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Big </a:t>
            </a:r>
            <a:r>
              <a:rPr lang="it-IT" dirty="0" err="1"/>
              <a:t>crisis</a:t>
            </a:r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748" y="735285"/>
            <a:ext cx="7886700" cy="1325563"/>
          </a:xfrm>
        </p:spPr>
        <p:txBody>
          <a:bodyPr>
            <a:normAutofit/>
          </a:bodyPr>
          <a:lstStyle/>
          <a:p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GDP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growth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rate (%) </a:t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Historical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series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0AE5764A-87EB-4E7C-9EEF-BFE36AB8937B}"/>
              </a:ext>
            </a:extLst>
          </p:cNvPr>
          <p:cNvSpPr txBox="1"/>
          <p:nvPr/>
        </p:nvSpPr>
        <p:spPr>
          <a:xfrm>
            <a:off x="683568" y="573205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Imf</a:t>
            </a:r>
            <a:endParaRPr lang="it-IT" sz="1400" dirty="0"/>
          </a:p>
        </p:txBody>
      </p:sp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xmlns="" id="{356CB10F-3741-4A99-AF20-FBDBF8B7E1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3620689"/>
              </p:ext>
            </p:extLst>
          </p:nvPr>
        </p:nvGraphicFramePr>
        <p:xfrm>
          <a:off x="683568" y="1628800"/>
          <a:ext cx="7704856" cy="3970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518337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e 15">
            <a:extLst>
              <a:ext uri="{FF2B5EF4-FFF2-40B4-BE49-F238E27FC236}">
                <a16:creationId xmlns:a16="http://schemas.microsoft.com/office/drawing/2014/main" xmlns="" id="{98AF50FB-9FB1-4FEB-9962-C6713E207BB2}"/>
              </a:ext>
            </a:extLst>
          </p:cNvPr>
          <p:cNvSpPr/>
          <p:nvPr/>
        </p:nvSpPr>
        <p:spPr>
          <a:xfrm>
            <a:off x="7296911" y="1408464"/>
            <a:ext cx="1440160" cy="131588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xmlns="" id="{B292C466-B33F-44D1-8150-6688639195CA}"/>
              </a:ext>
            </a:extLst>
          </p:cNvPr>
          <p:cNvSpPr/>
          <p:nvPr/>
        </p:nvSpPr>
        <p:spPr>
          <a:xfrm>
            <a:off x="4355976" y="3614808"/>
            <a:ext cx="1440160" cy="131588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xmlns="" id="{A3DB92C2-EBEB-4A40-9F73-E989E72AAB30}"/>
              </a:ext>
            </a:extLst>
          </p:cNvPr>
          <p:cNvSpPr txBox="1"/>
          <p:nvPr/>
        </p:nvSpPr>
        <p:spPr>
          <a:xfrm>
            <a:off x="4538889" y="4177252"/>
            <a:ext cx="1050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Second</a:t>
            </a:r>
          </a:p>
          <a:p>
            <a:pPr algn="ctr"/>
            <a:r>
              <a:rPr lang="it-IT" dirty="0" err="1"/>
              <a:t>crisis</a:t>
            </a:r>
            <a:endParaRPr lang="it-IT" dirty="0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xmlns="" id="{A1EA7BE3-9E41-480F-829D-8A285483FB9D}"/>
              </a:ext>
            </a:extLst>
          </p:cNvPr>
          <p:cNvSpPr/>
          <p:nvPr/>
        </p:nvSpPr>
        <p:spPr>
          <a:xfrm>
            <a:off x="2771800" y="4690152"/>
            <a:ext cx="1440160" cy="131588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xmlns="" id="{DB566C6A-DACA-40EF-BED0-C78771680B19}"/>
              </a:ext>
            </a:extLst>
          </p:cNvPr>
          <p:cNvSpPr txBox="1"/>
          <p:nvPr/>
        </p:nvSpPr>
        <p:spPr>
          <a:xfrm>
            <a:off x="2954713" y="5252596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Big </a:t>
            </a:r>
            <a:r>
              <a:rPr lang="it-IT" dirty="0" err="1"/>
              <a:t>crisis</a:t>
            </a:r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91269"/>
            <a:ext cx="7886700" cy="1325563"/>
          </a:xfrm>
        </p:spPr>
        <p:txBody>
          <a:bodyPr>
            <a:norm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Italian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GDP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growth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rate (%)</a:t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400" dirty="0" err="1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istorical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series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28BA9FB8-B3F6-42C6-A956-84A88680445E}"/>
              </a:ext>
            </a:extLst>
          </p:cNvPr>
          <p:cNvSpPr txBox="1"/>
          <p:nvPr/>
        </p:nvSpPr>
        <p:spPr>
          <a:xfrm>
            <a:off x="899592" y="5641503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Imf</a:t>
            </a:r>
            <a:endParaRPr lang="it-IT" sz="1400" dirty="0"/>
          </a:p>
        </p:txBody>
      </p:sp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xmlns="" id="{9B8EEE9B-B57B-441B-A8F9-CE73A47C79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8183438"/>
              </p:ext>
            </p:extLst>
          </p:nvPr>
        </p:nvGraphicFramePr>
        <p:xfrm>
          <a:off x="899592" y="1503965"/>
          <a:ext cx="7344816" cy="3941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CasellaDiTesto 16">
            <a:extLst>
              <a:ext uri="{FF2B5EF4-FFF2-40B4-BE49-F238E27FC236}">
                <a16:creationId xmlns:a16="http://schemas.microsoft.com/office/drawing/2014/main" xmlns="" id="{0598E2E9-4849-47C8-B0A7-ECD4F7DAC8A4}"/>
              </a:ext>
            </a:extLst>
          </p:cNvPr>
          <p:cNvSpPr txBox="1"/>
          <p:nvPr/>
        </p:nvSpPr>
        <p:spPr>
          <a:xfrm>
            <a:off x="7394064" y="1772816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Recovery</a:t>
            </a:r>
          </a:p>
        </p:txBody>
      </p:sp>
    </p:spTree>
    <p:extLst>
      <p:ext uri="{BB962C8B-B14F-4D97-AF65-F5344CB8AC3E}">
        <p14:creationId xmlns:p14="http://schemas.microsoft.com/office/powerpoint/2010/main" val="1539638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848" y="308670"/>
            <a:ext cx="8229600" cy="1104106"/>
          </a:xfrm>
        </p:spPr>
        <p:txBody>
          <a:bodyPr>
            <a:normAutofit/>
          </a:bodyPr>
          <a:lstStyle/>
          <a:p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Features of the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Italian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exportation</a:t>
            </a:r>
            <a:endParaRPr lang="it-IT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Segnaposto contenuto 10">
            <a:extLst>
              <a:ext uri="{FF2B5EF4-FFF2-40B4-BE49-F238E27FC236}">
                <a16:creationId xmlns:a16="http://schemas.microsoft.com/office/drawing/2014/main" xmlns="" id="{3608E102-DAD8-4C0B-96FB-98D3E5F713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04451"/>
            <a:ext cx="8229600" cy="5197643"/>
          </a:xfrm>
          <a:ln w="12700">
            <a:solidFill>
              <a:schemeClr val="tx1"/>
            </a:solidFill>
          </a:ln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B5AED767-8CC2-410E-AAC6-FD22840741CC}"/>
              </a:ext>
            </a:extLst>
          </p:cNvPr>
          <p:cNvSpPr txBox="1"/>
          <p:nvPr/>
        </p:nvSpPr>
        <p:spPr>
          <a:xfrm>
            <a:off x="683568" y="573205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Imf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8691289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872" y="524694"/>
            <a:ext cx="8661648" cy="1104106"/>
          </a:xfrm>
        </p:spPr>
        <p:txBody>
          <a:bodyPr>
            <a:norm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Industry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4.0: </a:t>
            </a: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Italian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way</a:t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Government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guidelines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F1794E15-1DDD-48DF-A855-2CE6ABECE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56792"/>
            <a:ext cx="7886700" cy="435133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public investment of about </a:t>
            </a:r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billion euro.</a:t>
            </a:r>
          </a:p>
          <a:p>
            <a:pPr marL="64008" indent="0">
              <a:buNone/>
            </a:pP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super and hyper–amortization of </a:t>
            </a:r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130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 and </a:t>
            </a:r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250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%.</a:t>
            </a:r>
          </a:p>
          <a:p>
            <a:pPr marL="64008" indent="0">
              <a:buNone/>
            </a:pP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50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 tax credit on R&amp;D investments.</a:t>
            </a:r>
          </a:p>
          <a:p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7360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880" y="452686"/>
            <a:ext cx="8661648" cy="1104106"/>
          </a:xfrm>
        </p:spPr>
        <p:txBody>
          <a:bodyPr>
            <a:norm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Industry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4.0: </a:t>
            </a: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Italian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way</a:t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xample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angible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benefits for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enterprises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F1794E15-1DDD-48DF-A855-2CE6ABECE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436231"/>
            <a:ext cx="8229600" cy="464820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Hyper-Depreciation</a:t>
            </a:r>
          </a:p>
          <a:p>
            <a:pPr marL="64008" indent="0">
              <a:buNone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Example: </a:t>
            </a:r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1,000,000 €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investment</a:t>
            </a:r>
          </a:p>
          <a:p>
            <a:pPr marL="64008" indent="0">
              <a:buNone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advanced manufacturing solution.</a:t>
            </a:r>
          </a:p>
          <a:p>
            <a:pPr marL="64008" indent="0">
              <a:buNone/>
            </a:pPr>
            <a:endParaRPr lang="en-US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4008" indent="0">
              <a:buNone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Amortizable value: </a:t>
            </a:r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250%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 purchase value </a:t>
            </a:r>
          </a:p>
          <a:p>
            <a:pPr marL="64008" indent="0">
              <a:buNone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→ 5 years tax reduction equal to </a:t>
            </a:r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360,000 €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64008" indent="0">
              <a:buNone/>
            </a:pPr>
            <a:endParaRPr lang="en-US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5738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820" y="591269"/>
            <a:ext cx="7886700" cy="821507"/>
          </a:xfrm>
        </p:spPr>
        <p:txBody>
          <a:bodyPr>
            <a:normAutofit/>
          </a:bodyPr>
          <a:lstStyle/>
          <a:p>
            <a:r>
              <a:rPr lang="it-IT" sz="2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Woodworking</a:t>
            </a: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industry</a:t>
            </a: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trends</a:t>
            </a:r>
          </a:p>
        </p:txBody>
      </p:sp>
      <p:pic>
        <p:nvPicPr>
          <p:cNvPr id="12" name="Segnaposto contenuto 11">
            <a:extLst>
              <a:ext uri="{FF2B5EF4-FFF2-40B4-BE49-F238E27FC236}">
                <a16:creationId xmlns:a16="http://schemas.microsoft.com/office/drawing/2014/main" xmlns="" id="{4AB14149-343B-4CB1-8FC4-1A8EC84772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241715"/>
            <a:ext cx="6267266" cy="4491541"/>
          </a:xfr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241452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879301"/>
            <a:ext cx="7886700" cy="749499"/>
          </a:xfrm>
        </p:spPr>
        <p:txBody>
          <a:bodyPr>
            <a:normAutofit/>
          </a:bodyPr>
          <a:lstStyle/>
          <a:p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it-IT" sz="2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process</a:t>
            </a: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it-IT" sz="2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woodworking</a:t>
            </a: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industry</a:t>
            </a:r>
            <a:endParaRPr lang="it-IT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7A0ECACF-53F0-4BB0-9134-D862F644D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"/>
          </a:xfrm>
        </p:spPr>
        <p:txBody>
          <a:bodyPr>
            <a:normAutofit/>
          </a:bodyPr>
          <a:lstStyle/>
          <a:p>
            <a:pPr marL="64008" indent="0" algn="ctr">
              <a:buNone/>
            </a:pP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Felling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forestry</a:t>
            </a:r>
            <a:endParaRPr lang="it-IT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xmlns="" id="{22B545EC-C238-4687-8581-8634B8AD0FA4}"/>
              </a:ext>
            </a:extLst>
          </p:cNvPr>
          <p:cNvSpPr/>
          <p:nvPr/>
        </p:nvSpPr>
        <p:spPr>
          <a:xfrm>
            <a:off x="4247964" y="1988840"/>
            <a:ext cx="64807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xmlns="" id="{44E54C6E-8458-49EF-AD70-4BB049FF7128}"/>
              </a:ext>
            </a:extLst>
          </p:cNvPr>
          <p:cNvSpPr txBox="1">
            <a:spLocks/>
          </p:cNvSpPr>
          <p:nvPr/>
        </p:nvSpPr>
        <p:spPr>
          <a:xfrm>
            <a:off x="457200" y="2383718"/>
            <a:ext cx="8229600" cy="757250"/>
          </a:xfrm>
          <a:prstGeom prst="rect">
            <a:avLst/>
          </a:prstGeom>
        </p:spPr>
        <p:txBody>
          <a:bodyPr vert="horz" anchor="t">
            <a:normAutofit fontScale="92500" lnSpcReduction="20000"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8" indent="0" algn="ctr">
              <a:buFont typeface="Wingdings 2"/>
              <a:buNone/>
            </a:pP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Primary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industry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production of </a:t>
            </a: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sawnwood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</a:p>
          <a:p>
            <a:pPr marL="64008" indent="0" algn="ctr">
              <a:buFont typeface="Wingdings 2"/>
              <a:buNone/>
            </a:pP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sliced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veneer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wood-based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panel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xmlns="" id="{0B6340D6-B9CF-4DBF-A7E4-C71EF23B8A50}"/>
              </a:ext>
            </a:extLst>
          </p:cNvPr>
          <p:cNvCxnSpPr>
            <a:stCxn id="6" idx="2"/>
          </p:cNvCxnSpPr>
          <p:nvPr/>
        </p:nvCxnSpPr>
        <p:spPr>
          <a:xfrm>
            <a:off x="4572000" y="3140968"/>
            <a:ext cx="1368152" cy="504056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xmlns="" id="{D40A8A0C-F11D-4B05-99C3-F90A7FAED81D}"/>
              </a:ext>
            </a:extLst>
          </p:cNvPr>
          <p:cNvCxnSpPr>
            <a:cxnSpLocks/>
          </p:cNvCxnSpPr>
          <p:nvPr/>
        </p:nvCxnSpPr>
        <p:spPr>
          <a:xfrm flipH="1">
            <a:off x="3287021" y="3140968"/>
            <a:ext cx="1296144" cy="538894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xmlns="" id="{B184BEE2-801A-4729-B1DE-3D584ADE8C75}"/>
              </a:ext>
            </a:extLst>
          </p:cNvPr>
          <p:cNvSpPr txBox="1"/>
          <p:nvPr/>
        </p:nvSpPr>
        <p:spPr>
          <a:xfrm>
            <a:off x="457200" y="3679862"/>
            <a:ext cx="3610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Panel </a:t>
            </a:r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secondary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industry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xmlns="" id="{6DCC983F-000B-4B89-BE58-DC34DF1CC422}"/>
              </a:ext>
            </a:extLst>
          </p:cNvPr>
          <p:cNvSpPr txBox="1"/>
          <p:nvPr/>
        </p:nvSpPr>
        <p:spPr>
          <a:xfrm>
            <a:off x="4788024" y="3679862"/>
            <a:ext cx="3610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Solid </a:t>
            </a:r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secondary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industry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Freccia in giù 17">
            <a:extLst>
              <a:ext uri="{FF2B5EF4-FFF2-40B4-BE49-F238E27FC236}">
                <a16:creationId xmlns:a16="http://schemas.microsoft.com/office/drawing/2014/main" xmlns="" id="{E5CFA7DA-D93B-4217-B851-BB585B6B3D45}"/>
              </a:ext>
            </a:extLst>
          </p:cNvPr>
          <p:cNvSpPr/>
          <p:nvPr/>
        </p:nvSpPr>
        <p:spPr>
          <a:xfrm>
            <a:off x="4259129" y="4545697"/>
            <a:ext cx="64807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xmlns="" id="{96E067F5-7D86-41DE-A930-55133D12AD21}"/>
              </a:ext>
            </a:extLst>
          </p:cNvPr>
          <p:cNvSpPr txBox="1">
            <a:spLocks/>
          </p:cNvSpPr>
          <p:nvPr/>
        </p:nvSpPr>
        <p:spPr>
          <a:xfrm>
            <a:off x="539552" y="5091335"/>
            <a:ext cx="8229600" cy="569913"/>
          </a:xfrm>
          <a:prstGeom prst="rect">
            <a:avLst/>
          </a:prstGeom>
        </p:spPr>
        <p:txBody>
          <a:bodyPr vert="horz" anchor="t">
            <a:normAutofit fontScale="85000" lnSpcReduction="10000"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8" indent="0" algn="ctr">
              <a:buFont typeface="Wingdings 2"/>
              <a:buNone/>
            </a:pP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Machines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technical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equipment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</a:t>
            </a: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surface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finishing</a:t>
            </a:r>
            <a:endParaRPr lang="it-IT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9109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11510"/>
            <a:ext cx="7886700" cy="685242"/>
          </a:xfrm>
        </p:spPr>
        <p:txBody>
          <a:bodyPr>
            <a:normAutofit/>
          </a:bodyPr>
          <a:lstStyle/>
          <a:p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it-IT" sz="2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process</a:t>
            </a: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it-IT" sz="2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woodworking</a:t>
            </a: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industry</a:t>
            </a:r>
            <a:endParaRPr lang="it-IT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7A0ECACF-53F0-4BB0-9134-D862F644D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642" y="1124744"/>
            <a:ext cx="8229600" cy="504056"/>
          </a:xfrm>
        </p:spPr>
        <p:txBody>
          <a:bodyPr>
            <a:normAutofit/>
          </a:bodyPr>
          <a:lstStyle/>
          <a:p>
            <a:pPr marL="64008" indent="0" algn="ctr">
              <a:buNone/>
            </a:pP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Felling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forestry</a:t>
            </a:r>
            <a:endParaRPr lang="it-IT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xmlns="" id="{22B545EC-C238-4687-8581-8634B8AD0FA4}"/>
              </a:ext>
            </a:extLst>
          </p:cNvPr>
          <p:cNvSpPr/>
          <p:nvPr/>
        </p:nvSpPr>
        <p:spPr>
          <a:xfrm>
            <a:off x="4182406" y="1628800"/>
            <a:ext cx="64807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xmlns="" id="{44E54C6E-8458-49EF-AD70-4BB049FF7128}"/>
              </a:ext>
            </a:extLst>
          </p:cNvPr>
          <p:cNvSpPr txBox="1">
            <a:spLocks/>
          </p:cNvSpPr>
          <p:nvPr/>
        </p:nvSpPr>
        <p:spPr>
          <a:xfrm>
            <a:off x="391642" y="2023678"/>
            <a:ext cx="8229600" cy="757250"/>
          </a:xfrm>
          <a:prstGeom prst="rect">
            <a:avLst/>
          </a:prstGeom>
        </p:spPr>
        <p:txBody>
          <a:bodyPr vert="horz" anchor="t">
            <a:normAutofit fontScale="92500" lnSpcReduction="20000"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8" indent="0" algn="ctr">
              <a:buFont typeface="Wingdings 2"/>
              <a:buNone/>
            </a:pP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Primary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industry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production of </a:t>
            </a: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sawnwood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</a:p>
          <a:p>
            <a:pPr marL="64008" indent="0" algn="ctr">
              <a:buFont typeface="Wingdings 2"/>
              <a:buNone/>
            </a:pP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sliced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veneer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it-IT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wood-based</a:t>
            </a:r>
            <a:r>
              <a:rPr lang="it-IT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panel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xmlns="" id="{0B6340D6-B9CF-4DBF-A7E4-C71EF23B8A50}"/>
              </a:ext>
            </a:extLst>
          </p:cNvPr>
          <p:cNvCxnSpPr>
            <a:stCxn id="6" idx="2"/>
          </p:cNvCxnSpPr>
          <p:nvPr/>
        </p:nvCxnSpPr>
        <p:spPr>
          <a:xfrm>
            <a:off x="4506442" y="2780928"/>
            <a:ext cx="1368152" cy="504056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xmlns="" id="{D40A8A0C-F11D-4B05-99C3-F90A7FAED81D}"/>
              </a:ext>
            </a:extLst>
          </p:cNvPr>
          <p:cNvCxnSpPr>
            <a:cxnSpLocks/>
          </p:cNvCxnSpPr>
          <p:nvPr/>
        </p:nvCxnSpPr>
        <p:spPr>
          <a:xfrm flipH="1">
            <a:off x="3221463" y="2780928"/>
            <a:ext cx="1296144" cy="538894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xmlns="" id="{B184BEE2-801A-4729-B1DE-3D584ADE8C75}"/>
              </a:ext>
            </a:extLst>
          </p:cNvPr>
          <p:cNvSpPr txBox="1"/>
          <p:nvPr/>
        </p:nvSpPr>
        <p:spPr>
          <a:xfrm>
            <a:off x="457200" y="3679862"/>
            <a:ext cx="3610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/>
              <a:t>Panel </a:t>
            </a:r>
            <a:r>
              <a:rPr lang="it-IT" sz="2400" dirty="0" err="1"/>
              <a:t>wood</a:t>
            </a:r>
            <a:r>
              <a:rPr lang="it-IT" sz="2400" dirty="0"/>
              <a:t> </a:t>
            </a:r>
            <a:r>
              <a:rPr lang="it-IT" sz="2400" dirty="0" err="1"/>
              <a:t>secondary</a:t>
            </a:r>
            <a:r>
              <a:rPr lang="it-IT" sz="2400" dirty="0"/>
              <a:t> </a:t>
            </a:r>
            <a:r>
              <a:rPr lang="it-IT" sz="2400" dirty="0" err="1"/>
              <a:t>industry</a:t>
            </a:r>
            <a:endParaRPr lang="it-IT" sz="24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xmlns="" id="{6DCC983F-000B-4B89-BE58-DC34DF1CC422}"/>
              </a:ext>
            </a:extLst>
          </p:cNvPr>
          <p:cNvSpPr txBox="1"/>
          <p:nvPr/>
        </p:nvSpPr>
        <p:spPr>
          <a:xfrm>
            <a:off x="4722466" y="3319822"/>
            <a:ext cx="3610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Solid </a:t>
            </a:r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secondary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industry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Freccia in giù 17">
            <a:extLst>
              <a:ext uri="{FF2B5EF4-FFF2-40B4-BE49-F238E27FC236}">
                <a16:creationId xmlns:a16="http://schemas.microsoft.com/office/drawing/2014/main" xmlns="" id="{E5CFA7DA-D93B-4217-B851-BB585B6B3D45}"/>
              </a:ext>
            </a:extLst>
          </p:cNvPr>
          <p:cNvSpPr/>
          <p:nvPr/>
        </p:nvSpPr>
        <p:spPr>
          <a:xfrm>
            <a:off x="4259129" y="3933056"/>
            <a:ext cx="64807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xmlns="" id="{96E067F5-7D86-41DE-A930-55133D12AD21}"/>
              </a:ext>
            </a:extLst>
          </p:cNvPr>
          <p:cNvSpPr txBox="1">
            <a:spLocks/>
          </p:cNvSpPr>
          <p:nvPr/>
        </p:nvSpPr>
        <p:spPr>
          <a:xfrm>
            <a:off x="539552" y="4725144"/>
            <a:ext cx="8229600" cy="569913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8" indent="0" algn="ctr">
              <a:buFont typeface="Wingdings 2"/>
              <a:buNone/>
            </a:pPr>
            <a:r>
              <a:rPr lang="it-IT" sz="2500" dirty="0" err="1"/>
              <a:t>Machines</a:t>
            </a:r>
            <a:r>
              <a:rPr lang="it-IT" sz="2500" dirty="0"/>
              <a:t> and </a:t>
            </a:r>
            <a:r>
              <a:rPr lang="it-IT" sz="2500" dirty="0" err="1"/>
              <a:t>technical</a:t>
            </a:r>
            <a:r>
              <a:rPr lang="it-IT" sz="2500" dirty="0"/>
              <a:t> </a:t>
            </a:r>
            <a:r>
              <a:rPr lang="it-IT" sz="2500" dirty="0" err="1"/>
              <a:t>equipment</a:t>
            </a:r>
            <a:r>
              <a:rPr lang="it-IT" sz="2500" dirty="0"/>
              <a:t> for </a:t>
            </a:r>
            <a:r>
              <a:rPr lang="it-IT" sz="2500" dirty="0" err="1"/>
              <a:t>surface</a:t>
            </a:r>
            <a:r>
              <a:rPr lang="it-IT" sz="2500" dirty="0"/>
              <a:t> </a:t>
            </a:r>
            <a:r>
              <a:rPr lang="it-IT" sz="2500" dirty="0" err="1"/>
              <a:t>finishing</a:t>
            </a:r>
            <a:endParaRPr lang="it-IT" sz="2500" dirty="0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xmlns="" id="{18F80753-28C4-4094-B4AA-C1F053B20B7B}"/>
              </a:ext>
            </a:extLst>
          </p:cNvPr>
          <p:cNvSpPr/>
          <p:nvPr/>
        </p:nvSpPr>
        <p:spPr>
          <a:xfrm>
            <a:off x="690018" y="3429000"/>
            <a:ext cx="3168352" cy="1152128"/>
          </a:xfrm>
          <a:prstGeom prst="ellipse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xmlns="" id="{B8C9BBA0-E932-424C-AC0A-44A04A84FCDD}"/>
              </a:ext>
            </a:extLst>
          </p:cNvPr>
          <p:cNvCxnSpPr>
            <a:cxnSpLocks/>
            <a:stCxn id="7" idx="4"/>
            <a:endCxn id="10" idx="1"/>
          </p:cNvCxnSpPr>
          <p:nvPr/>
        </p:nvCxnSpPr>
        <p:spPr>
          <a:xfrm>
            <a:off x="2274194" y="4581128"/>
            <a:ext cx="2657846" cy="1125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e 21">
            <a:extLst>
              <a:ext uri="{FF2B5EF4-FFF2-40B4-BE49-F238E27FC236}">
                <a16:creationId xmlns:a16="http://schemas.microsoft.com/office/drawing/2014/main" xmlns="" id="{DBD5778E-BA48-4B19-BFDF-4BFF5868233B}"/>
              </a:ext>
            </a:extLst>
          </p:cNvPr>
          <p:cNvSpPr/>
          <p:nvPr/>
        </p:nvSpPr>
        <p:spPr>
          <a:xfrm>
            <a:off x="540834" y="4372000"/>
            <a:ext cx="8228317" cy="1152128"/>
          </a:xfrm>
          <a:prstGeom prst="ellipse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F349772C-2A26-468E-BECF-20019FB49C7B}"/>
              </a:ext>
            </a:extLst>
          </p:cNvPr>
          <p:cNvSpPr txBox="1"/>
          <p:nvPr/>
        </p:nvSpPr>
        <p:spPr>
          <a:xfrm>
            <a:off x="4932040" y="5229200"/>
            <a:ext cx="4500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Italian</a:t>
            </a:r>
            <a:r>
              <a:rPr lang="it-IT" sz="2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800" b="1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industry</a:t>
            </a:r>
            <a:r>
              <a:rPr lang="it-IT" sz="2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r>
              <a:rPr lang="it-IT" sz="2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core business!</a:t>
            </a:r>
          </a:p>
        </p:txBody>
      </p:sp>
    </p:spTree>
    <p:extLst>
      <p:ext uri="{BB962C8B-B14F-4D97-AF65-F5344CB8AC3E}">
        <p14:creationId xmlns:p14="http://schemas.microsoft.com/office/powerpoint/2010/main" val="255590925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e 11">
            <a:extLst>
              <a:ext uri="{FF2B5EF4-FFF2-40B4-BE49-F238E27FC236}">
                <a16:creationId xmlns:a16="http://schemas.microsoft.com/office/drawing/2014/main" xmlns="" id="{D724313E-3B17-4197-A8BC-F608D53ABEF9}"/>
              </a:ext>
            </a:extLst>
          </p:cNvPr>
          <p:cNvSpPr/>
          <p:nvPr/>
        </p:nvSpPr>
        <p:spPr>
          <a:xfrm>
            <a:off x="5364088" y="3284984"/>
            <a:ext cx="1440160" cy="131588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xmlns="" id="{29EA2BE9-D761-4EB2-9D2B-929F9926AA01}"/>
              </a:ext>
            </a:extLst>
          </p:cNvPr>
          <p:cNvSpPr/>
          <p:nvPr/>
        </p:nvSpPr>
        <p:spPr>
          <a:xfrm>
            <a:off x="2267743" y="4972247"/>
            <a:ext cx="1440160" cy="131588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524694"/>
            <a:ext cx="8229600" cy="1104106"/>
          </a:xfrm>
        </p:spPr>
        <p:txBody>
          <a:bodyPr>
            <a:no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Woodworking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machinery</a:t>
            </a:r>
            <a:r>
              <a:rPr lang="it-IT" sz="2400" b="1" dirty="0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 export </a:t>
            </a:r>
            <a:r>
              <a:rPr lang="it-IT" sz="2400" dirty="0" err="1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istorical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series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million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euro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B5AED767-8CC2-410E-AAC6-FD22840741CC}"/>
              </a:ext>
            </a:extLst>
          </p:cNvPr>
          <p:cNvSpPr txBox="1"/>
          <p:nvPr/>
        </p:nvSpPr>
        <p:spPr>
          <a:xfrm>
            <a:off x="683568" y="573205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Intracen</a:t>
            </a:r>
            <a:endParaRPr lang="it-IT" sz="14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xmlns="" id="{DC2F5E3C-D70D-4678-A269-BA4373680254}"/>
              </a:ext>
            </a:extLst>
          </p:cNvPr>
          <p:cNvSpPr txBox="1"/>
          <p:nvPr/>
        </p:nvSpPr>
        <p:spPr>
          <a:xfrm>
            <a:off x="2458149" y="5579948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Big </a:t>
            </a:r>
            <a:r>
              <a:rPr lang="it-IT" dirty="0" err="1"/>
              <a:t>crisis</a:t>
            </a:r>
            <a:endParaRPr lang="it-IT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xmlns="" id="{A3C78756-1902-4135-9278-18F04AB2C53F}"/>
              </a:ext>
            </a:extLst>
          </p:cNvPr>
          <p:cNvSpPr txBox="1"/>
          <p:nvPr/>
        </p:nvSpPr>
        <p:spPr>
          <a:xfrm>
            <a:off x="5554494" y="3804337"/>
            <a:ext cx="1050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Second</a:t>
            </a:r>
          </a:p>
          <a:p>
            <a:pPr algn="ctr"/>
            <a:r>
              <a:rPr lang="it-IT" dirty="0"/>
              <a:t> </a:t>
            </a:r>
            <a:r>
              <a:rPr lang="it-IT" dirty="0" err="1"/>
              <a:t>crisis</a:t>
            </a:r>
            <a:endParaRPr lang="it-IT" dirty="0"/>
          </a:p>
        </p:txBody>
      </p:sp>
      <p:graphicFrame>
        <p:nvGraphicFramePr>
          <p:cNvPr id="14" name="Segnaposto contenuto 8">
            <a:extLst>
              <a:ext uri="{FF2B5EF4-FFF2-40B4-BE49-F238E27FC236}">
                <a16:creationId xmlns:a16="http://schemas.microsoft.com/office/drawing/2014/main" xmlns="" id="{4D3B45DB-BEB2-4072-AF30-2A336F946D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4822558"/>
              </p:ext>
            </p:extLst>
          </p:nvPr>
        </p:nvGraphicFramePr>
        <p:xfrm>
          <a:off x="628650" y="1336587"/>
          <a:ext cx="7886700" cy="4339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8707098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96702"/>
            <a:ext cx="7848872" cy="1104106"/>
          </a:xfrm>
        </p:spPr>
        <p:txBody>
          <a:bodyPr>
            <a:norm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European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production of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woodworking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machinery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tools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400" dirty="0" err="1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istorical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series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illion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euro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Segnaposto contenuto 8">
            <a:extLst>
              <a:ext uri="{FF2B5EF4-FFF2-40B4-BE49-F238E27FC236}">
                <a16:creationId xmlns:a16="http://schemas.microsoft.com/office/drawing/2014/main" xmlns="" id="{00000000-0008-0000-03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0448994"/>
              </p:ext>
            </p:extLst>
          </p:nvPr>
        </p:nvGraphicFramePr>
        <p:xfrm>
          <a:off x="683568" y="1772816"/>
          <a:ext cx="7776864" cy="38268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B5AED767-8CC2-410E-AAC6-FD22840741CC}"/>
              </a:ext>
            </a:extLst>
          </p:cNvPr>
          <p:cNvSpPr txBox="1"/>
          <p:nvPr/>
        </p:nvSpPr>
        <p:spPr>
          <a:xfrm>
            <a:off x="683568" y="5732058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Eumabois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3955669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987824" y="4047207"/>
            <a:ext cx="5724052" cy="132600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3600" b="1" dirty="0" smtClean="0"/>
              <a:t>Marinella Loddo</a:t>
            </a:r>
            <a:r>
              <a:rPr lang="it-IT" sz="2800" dirty="0"/>
              <a:t/>
            </a:r>
            <a:br>
              <a:rPr lang="it-IT" sz="2800" dirty="0"/>
            </a:br>
            <a:r>
              <a:rPr lang="it-IT" sz="2400" i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Ice-Italian</a:t>
            </a:r>
            <a: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T</a:t>
            </a:r>
            <a:r>
              <a:rPr lang="en-US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it-IT" sz="2400" i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ade</a:t>
            </a:r>
            <a: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&amp; </a:t>
            </a:r>
            <a:r>
              <a:rPr lang="it-IT" sz="2400" i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Investment</a:t>
            </a:r>
            <a: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Agency</a:t>
            </a:r>
            <a:endParaRPr lang="it-IT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 descr="INTESTAZIONE XIPC Giureconsult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268760"/>
            <a:ext cx="584705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92616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8229600" cy="1104106"/>
          </a:xfrm>
        </p:spPr>
        <p:txBody>
          <a:bodyPr>
            <a:norm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Woodworking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machinery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tools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Europe: turnover share 2016</a:t>
            </a:r>
            <a:endParaRPr lang="it-IT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Segnaposto contenuto 7">
            <a:extLst>
              <a:ext uri="{FF2B5EF4-FFF2-40B4-BE49-F238E27FC236}">
                <a16:creationId xmlns:a16="http://schemas.microsoft.com/office/drawing/2014/main" xmlns="" id="{904580FC-E869-4231-9139-5FDB5F2B45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4869545"/>
              </p:ext>
            </p:extLst>
          </p:nvPr>
        </p:nvGraphicFramePr>
        <p:xfrm>
          <a:off x="683568" y="1628800"/>
          <a:ext cx="7848872" cy="4103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B5AED767-8CC2-410E-AAC6-FD22840741CC}"/>
              </a:ext>
            </a:extLst>
          </p:cNvPr>
          <p:cNvSpPr txBox="1"/>
          <p:nvPr/>
        </p:nvSpPr>
        <p:spPr>
          <a:xfrm>
            <a:off x="2051720" y="5301208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Eumabois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5677561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936" y="884734"/>
            <a:ext cx="8229600" cy="1104106"/>
          </a:xfrm>
        </p:spPr>
        <p:txBody>
          <a:bodyPr>
            <a:normAutofit/>
          </a:bodyPr>
          <a:lstStyle/>
          <a:p>
            <a:r>
              <a:rPr lang="it-IT" sz="2400" b="1" dirty="0" err="1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Italian</a:t>
            </a:r>
            <a:r>
              <a:rPr lang="it-IT" sz="2400" b="1" dirty="0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b="1" dirty="0" err="1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oodworking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machinery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tools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reliminary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figures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2017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xmlns="" id="{A32E08CA-F183-4905-A62A-F1DC1939DE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4719425"/>
              </p:ext>
            </p:extLst>
          </p:nvPr>
        </p:nvGraphicFramePr>
        <p:xfrm>
          <a:off x="1259632" y="1863731"/>
          <a:ext cx="6696744" cy="3437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2039">
                  <a:extLst>
                    <a:ext uri="{9D8B030D-6E8A-4147-A177-3AD203B41FA5}">
                      <a16:colId xmlns:a16="http://schemas.microsoft.com/office/drawing/2014/main" xmlns="" val="2020530389"/>
                    </a:ext>
                  </a:extLst>
                </a:gridCol>
                <a:gridCol w="1874211">
                  <a:extLst>
                    <a:ext uri="{9D8B030D-6E8A-4147-A177-3AD203B41FA5}">
                      <a16:colId xmlns:a16="http://schemas.microsoft.com/office/drawing/2014/main" xmlns="" val="641534266"/>
                    </a:ext>
                  </a:extLst>
                </a:gridCol>
                <a:gridCol w="2440494">
                  <a:extLst>
                    <a:ext uri="{9D8B030D-6E8A-4147-A177-3AD203B41FA5}">
                      <a16:colId xmlns:a16="http://schemas.microsoft.com/office/drawing/2014/main" xmlns="" val="4014742971"/>
                    </a:ext>
                  </a:extLst>
                </a:gridCol>
              </a:tblGrid>
              <a:tr h="59160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Economic</a:t>
                      </a:r>
                      <a:r>
                        <a:rPr lang="it-IT" sz="16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it-IT" sz="16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variables</a:t>
                      </a:r>
                      <a:endParaRPr lang="it-IT" sz="160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Value </a:t>
                      </a:r>
                    </a:p>
                    <a:p>
                      <a:pPr algn="ctr" fontAlgn="b"/>
                      <a:r>
                        <a:rPr lang="it-IT" sz="16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(Mio Euro)</a:t>
                      </a:r>
                      <a:endParaRPr lang="it-IT" sz="160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% Var.</a:t>
                      </a:r>
                    </a:p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(compared to 2016)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1698503427"/>
                  </a:ext>
                </a:extLst>
              </a:tr>
              <a:tr h="47431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Production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2,296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11.6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2181163657"/>
                  </a:ext>
                </a:extLst>
              </a:tr>
              <a:tr h="47431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Export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1,601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4075065470"/>
                  </a:ext>
                </a:extLst>
              </a:tr>
              <a:tr h="47431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Import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10.0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516732655"/>
                  </a:ext>
                </a:extLst>
              </a:tr>
              <a:tr h="47431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Trade balance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1,402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6.7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2157829702"/>
                  </a:ext>
                </a:extLst>
              </a:tr>
              <a:tr h="47431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Domestic market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695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13.0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2913461675"/>
                  </a:ext>
                </a:extLst>
              </a:tr>
              <a:tr h="47431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Apparent consumption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894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20.3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1483511787"/>
                  </a:ext>
                </a:extLst>
              </a:tr>
            </a:tbl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B5AED767-8CC2-410E-AAC6-FD22840741CC}"/>
              </a:ext>
            </a:extLst>
          </p:cNvPr>
          <p:cNvSpPr txBox="1"/>
          <p:nvPr/>
        </p:nvSpPr>
        <p:spPr>
          <a:xfrm>
            <a:off x="1181143" y="5425479"/>
            <a:ext cx="252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Acimall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31842998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e 8">
            <a:extLst>
              <a:ext uri="{FF2B5EF4-FFF2-40B4-BE49-F238E27FC236}">
                <a16:creationId xmlns:a16="http://schemas.microsoft.com/office/drawing/2014/main" xmlns="" id="{6F258EF8-6522-4770-B3AC-0533ABD6F487}"/>
              </a:ext>
            </a:extLst>
          </p:cNvPr>
          <p:cNvSpPr/>
          <p:nvPr/>
        </p:nvSpPr>
        <p:spPr>
          <a:xfrm>
            <a:off x="4139952" y="2996952"/>
            <a:ext cx="1440160" cy="131588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C438D445-752D-4DEC-8816-B3F613AFD233}"/>
              </a:ext>
            </a:extLst>
          </p:cNvPr>
          <p:cNvSpPr txBox="1"/>
          <p:nvPr/>
        </p:nvSpPr>
        <p:spPr>
          <a:xfrm>
            <a:off x="4355976" y="3516305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Big </a:t>
            </a:r>
            <a:r>
              <a:rPr lang="it-IT" dirty="0" err="1"/>
              <a:t>crisis</a:t>
            </a:r>
            <a:endParaRPr lang="it-IT" dirty="0"/>
          </a:p>
        </p:txBody>
      </p:sp>
      <p:sp>
        <p:nvSpPr>
          <p:cNvPr id="11" name="Ovale 10">
            <a:extLst>
              <a:ext uri="{FF2B5EF4-FFF2-40B4-BE49-F238E27FC236}">
                <a16:creationId xmlns:a16="http://schemas.microsoft.com/office/drawing/2014/main" xmlns="" id="{1EB78C3B-C07B-4913-BA63-4D2ADDEA9A22}"/>
              </a:ext>
            </a:extLst>
          </p:cNvPr>
          <p:cNvSpPr/>
          <p:nvPr/>
        </p:nvSpPr>
        <p:spPr>
          <a:xfrm>
            <a:off x="5940152" y="2569748"/>
            <a:ext cx="1440160" cy="131588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DB394FEA-81DB-47CE-9351-96FEB5FB2671}"/>
              </a:ext>
            </a:extLst>
          </p:cNvPr>
          <p:cNvSpPr txBox="1"/>
          <p:nvPr/>
        </p:nvSpPr>
        <p:spPr>
          <a:xfrm>
            <a:off x="6156176" y="3089101"/>
            <a:ext cx="1050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Second</a:t>
            </a:r>
          </a:p>
          <a:p>
            <a:pPr algn="ctr"/>
            <a:r>
              <a:rPr lang="it-IT" dirty="0"/>
              <a:t> </a:t>
            </a:r>
            <a:r>
              <a:rPr lang="it-IT" dirty="0" err="1"/>
              <a:t>crisis</a:t>
            </a:r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880" y="380678"/>
            <a:ext cx="8661648" cy="1104106"/>
          </a:xfrm>
        </p:spPr>
        <p:txBody>
          <a:bodyPr>
            <a:norm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Italian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woodworking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machinery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tools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>
                <a:ln w="6350">
                  <a:noFill/>
                </a:ln>
                <a:solidFill>
                  <a:srgbClr val="FF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production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Historical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series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million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euro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Segnaposto contenuto 7">
            <a:extLst>
              <a:ext uri="{FF2B5EF4-FFF2-40B4-BE49-F238E27FC236}">
                <a16:creationId xmlns:a16="http://schemas.microsoft.com/office/drawing/2014/main" xmlns="" id="{78EA2BB4-8DE9-4B0B-8478-4CB170D755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0258478"/>
              </p:ext>
            </p:extLst>
          </p:nvPr>
        </p:nvGraphicFramePr>
        <p:xfrm>
          <a:off x="683568" y="1556792"/>
          <a:ext cx="7704856" cy="4175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B5AED767-8CC2-410E-AAC6-FD22840741CC}"/>
              </a:ext>
            </a:extLst>
          </p:cNvPr>
          <p:cNvSpPr txBox="1"/>
          <p:nvPr/>
        </p:nvSpPr>
        <p:spPr>
          <a:xfrm>
            <a:off x="683568" y="5732058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Acimall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8566762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80678"/>
            <a:ext cx="8280920" cy="1104106"/>
          </a:xfrm>
        </p:spPr>
        <p:txBody>
          <a:bodyPr>
            <a:norm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/>
                <a:cs typeface="Verdana"/>
              </a:rPr>
              <a:t>Italian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/>
                <a:cs typeface="Verdana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/>
                <a:cs typeface="Verdana"/>
              </a:rPr>
              <a:t>woodworking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/>
                <a:cs typeface="Verdana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/>
                <a:cs typeface="Verdana"/>
              </a:rPr>
              <a:t>machinery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/>
                <a:cs typeface="Verdana"/>
              </a:rPr>
              <a:t> </a:t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/>
                <a:cs typeface="Verdana"/>
              </a:rPr>
            </a:br>
            <a:r>
              <a:rPr kumimoji="0" lang="it-IT" sz="2400" b="1" kern="1200" dirty="0">
                <a:ln w="6350">
                  <a:noFill/>
                </a:ln>
                <a:effectLst/>
                <a:latin typeface="Verdana"/>
                <a:cs typeface="Verdana"/>
              </a:rPr>
              <a:t>and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/>
                <a:cs typeface="Verdana"/>
              </a:rPr>
              <a:t>tools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/>
                <a:cs typeface="Verdana"/>
              </a:rPr>
              <a:t> </a:t>
            </a:r>
            <a:r>
              <a:rPr kumimoji="0" lang="it-IT" sz="2400" b="1" kern="1200" dirty="0">
                <a:ln w="6350">
                  <a:noFill/>
                </a:ln>
                <a:solidFill>
                  <a:srgbClr val="FF0000"/>
                </a:solidFill>
                <a:effectLst/>
                <a:latin typeface="Verdana"/>
                <a:cs typeface="Verdana"/>
              </a:rPr>
              <a:t>market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/>
                <a:cs typeface="Verdana"/>
              </a:rPr>
              <a:t/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/>
                <a:cs typeface="Verdana"/>
              </a:rPr>
            </a:br>
            <a:r>
              <a:rPr kumimoji="0" lang="it-IT" sz="2400" kern="1200" dirty="0" err="1">
                <a:ln w="6350">
                  <a:noFill/>
                </a:ln>
                <a:effectLst/>
                <a:latin typeface="Verdana"/>
                <a:cs typeface="Verdana"/>
              </a:rPr>
              <a:t>H</a:t>
            </a:r>
            <a:r>
              <a:rPr lang="it-IT" sz="2400" dirty="0" err="1">
                <a:latin typeface="Verdana"/>
                <a:cs typeface="Verdana"/>
              </a:rPr>
              <a:t>istorical</a:t>
            </a:r>
            <a:r>
              <a:rPr lang="it-IT" sz="2400" dirty="0">
                <a:latin typeface="Verdana"/>
                <a:cs typeface="Verdana"/>
              </a:rPr>
              <a:t> </a:t>
            </a:r>
            <a:r>
              <a:rPr lang="it-IT" sz="2400" dirty="0" err="1">
                <a:latin typeface="Verdana"/>
                <a:cs typeface="Verdana"/>
              </a:rPr>
              <a:t>series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/>
                <a:cs typeface="Verdana"/>
              </a:rPr>
              <a:t>, </a:t>
            </a:r>
            <a:r>
              <a:rPr lang="it-IT" sz="2400" dirty="0" err="1">
                <a:latin typeface="Verdana"/>
                <a:cs typeface="Verdana"/>
              </a:rPr>
              <a:t>m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/>
                <a:cs typeface="Verdana"/>
              </a:rPr>
              <a:t>illion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/>
                <a:cs typeface="Verdana"/>
              </a:rPr>
              <a:t> euro</a:t>
            </a:r>
            <a:endParaRPr lang="it-IT" sz="2400" dirty="0">
              <a:latin typeface="Verdana"/>
              <a:cs typeface="Verdana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B5AED767-8CC2-410E-AAC6-FD22840741CC}"/>
              </a:ext>
            </a:extLst>
          </p:cNvPr>
          <p:cNvSpPr txBox="1"/>
          <p:nvPr/>
        </p:nvSpPr>
        <p:spPr>
          <a:xfrm>
            <a:off x="683568" y="5445224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Acimall</a:t>
            </a:r>
            <a:endParaRPr lang="it-IT" sz="1400" dirty="0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xmlns="" id="{F810788B-A690-4B13-BB58-D4771A4443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4114205"/>
              </p:ext>
            </p:extLst>
          </p:nvPr>
        </p:nvGraphicFramePr>
        <p:xfrm>
          <a:off x="683568" y="1628800"/>
          <a:ext cx="777686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451802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596702"/>
            <a:ext cx="7416824" cy="1104106"/>
          </a:xfrm>
        </p:spPr>
        <p:txBody>
          <a:bodyPr>
            <a:norm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Italian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Import of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woodworking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machinery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stimation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figures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2017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Segnaposto contenuto 8">
            <a:extLst>
              <a:ext uri="{FF2B5EF4-FFF2-40B4-BE49-F238E27FC236}">
                <a16:creationId xmlns:a16="http://schemas.microsoft.com/office/drawing/2014/main" xmlns="" id="{81BE95F1-0B65-427B-8456-5C0DB29229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9296538"/>
              </p:ext>
            </p:extLst>
          </p:nvPr>
        </p:nvGraphicFramePr>
        <p:xfrm>
          <a:off x="1259632" y="1516388"/>
          <a:ext cx="6912768" cy="38488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24154">
                  <a:extLst>
                    <a:ext uri="{9D8B030D-6E8A-4147-A177-3AD203B41FA5}">
                      <a16:colId xmlns:a16="http://schemas.microsoft.com/office/drawing/2014/main" xmlns="" val="2331118"/>
                    </a:ext>
                  </a:extLst>
                </a:gridCol>
                <a:gridCol w="2876724">
                  <a:extLst>
                    <a:ext uri="{9D8B030D-6E8A-4147-A177-3AD203B41FA5}">
                      <a16:colId xmlns:a16="http://schemas.microsoft.com/office/drawing/2014/main" xmlns="" val="3448251841"/>
                    </a:ext>
                  </a:extLst>
                </a:gridCol>
                <a:gridCol w="1411890">
                  <a:extLst>
                    <a:ext uri="{9D8B030D-6E8A-4147-A177-3AD203B41FA5}">
                      <a16:colId xmlns:a16="http://schemas.microsoft.com/office/drawing/2014/main" xmlns="" val="2681307924"/>
                    </a:ext>
                  </a:extLst>
                </a:gridCol>
              </a:tblGrid>
              <a:tr h="328436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Country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Value (</a:t>
                      </a:r>
                      <a:r>
                        <a:rPr kumimoji="0" lang="it-IT" sz="1600" b="1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million</a:t>
                      </a:r>
                      <a:r>
                        <a:rPr kumimoji="0" lang="it-IT" sz="16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euro)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1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Var</a:t>
                      </a:r>
                      <a:r>
                        <a:rPr kumimoji="0" lang="it-IT" sz="16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837452574"/>
                  </a:ext>
                </a:extLst>
              </a:tr>
              <a:tr h="303986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World 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+10.0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61582550"/>
                  </a:ext>
                </a:extLst>
              </a:tr>
              <a:tr h="303986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Germany 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68.7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15.2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521132577"/>
                  </a:ext>
                </a:extLst>
              </a:tr>
              <a:tr h="303986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China 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-8.3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100900203"/>
                  </a:ext>
                </a:extLst>
              </a:tr>
              <a:tr h="303986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Austria 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724099798"/>
                  </a:ext>
                </a:extLst>
              </a:tr>
              <a:tr h="303986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Switzerland</a:t>
                      </a:r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969378620"/>
                  </a:ext>
                </a:extLst>
              </a:tr>
              <a:tr h="303986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France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-9.5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226860"/>
                  </a:ext>
                </a:extLst>
              </a:tr>
              <a:tr h="303986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India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68.8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23801058"/>
                  </a:ext>
                </a:extLst>
              </a:tr>
              <a:tr h="303986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Taiwan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-7.0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043449162"/>
                  </a:ext>
                </a:extLst>
              </a:tr>
              <a:tr h="303986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U.S.A.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81940192"/>
                  </a:ext>
                </a:extLst>
              </a:tr>
              <a:tr h="303986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Spain</a:t>
                      </a:r>
                      <a:endParaRPr kumimoji="0" lang="it-IT" sz="1600" b="0" u="none" strike="noStrike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-27.9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928136329"/>
                  </a:ext>
                </a:extLst>
              </a:tr>
              <a:tr h="303986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Turkey</a:t>
                      </a:r>
                      <a:endParaRPr kumimoji="0" lang="it-IT" sz="1600" b="0" u="none" strike="noStrike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96041375"/>
                  </a:ext>
                </a:extLst>
              </a:tr>
            </a:tbl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B5AED767-8CC2-410E-AAC6-FD22840741CC}"/>
              </a:ext>
            </a:extLst>
          </p:cNvPr>
          <p:cNvSpPr txBox="1"/>
          <p:nvPr/>
        </p:nvSpPr>
        <p:spPr>
          <a:xfrm>
            <a:off x="1187624" y="5589240"/>
            <a:ext cx="4392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Xylexpo processing on Istat data.</a:t>
            </a:r>
          </a:p>
        </p:txBody>
      </p:sp>
    </p:spTree>
    <p:extLst>
      <p:ext uri="{BB962C8B-B14F-4D97-AF65-F5344CB8AC3E}">
        <p14:creationId xmlns:p14="http://schemas.microsoft.com/office/powerpoint/2010/main" val="427845292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596702"/>
            <a:ext cx="7344816" cy="1104106"/>
          </a:xfrm>
        </p:spPr>
        <p:txBody>
          <a:bodyPr>
            <a:norm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Italian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Export of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woodworking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machinery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it-I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stimation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figures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2017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xmlns="" id="{4B5826D4-AC84-4084-B69F-7868F47DAC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1594185"/>
              </p:ext>
            </p:extLst>
          </p:nvPr>
        </p:nvGraphicFramePr>
        <p:xfrm>
          <a:off x="1187624" y="1497118"/>
          <a:ext cx="6840759" cy="39481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12480">
                  <a:extLst>
                    <a:ext uri="{9D8B030D-6E8A-4147-A177-3AD203B41FA5}">
                      <a16:colId xmlns:a16="http://schemas.microsoft.com/office/drawing/2014/main" xmlns="" val="1584165734"/>
                    </a:ext>
                  </a:extLst>
                </a:gridCol>
                <a:gridCol w="2332136">
                  <a:extLst>
                    <a:ext uri="{9D8B030D-6E8A-4147-A177-3AD203B41FA5}">
                      <a16:colId xmlns:a16="http://schemas.microsoft.com/office/drawing/2014/main" xmlns="" val="138130763"/>
                    </a:ext>
                  </a:extLst>
                </a:gridCol>
                <a:gridCol w="1296143">
                  <a:extLst>
                    <a:ext uri="{9D8B030D-6E8A-4147-A177-3AD203B41FA5}">
                      <a16:colId xmlns:a16="http://schemas.microsoft.com/office/drawing/2014/main" xmlns="" val="1337243794"/>
                    </a:ext>
                  </a:extLst>
                </a:gridCol>
              </a:tblGrid>
              <a:tr h="3290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Country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Value (</a:t>
                      </a:r>
                      <a:r>
                        <a:rPr kumimoji="0" lang="it-IT" sz="1600" b="1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million</a:t>
                      </a:r>
                      <a:r>
                        <a:rPr kumimoji="0" lang="it-IT" sz="16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euro)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1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Var</a:t>
                      </a:r>
                      <a:r>
                        <a:rPr kumimoji="0" lang="it-IT" sz="16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604905486"/>
                  </a:ext>
                </a:extLst>
              </a:tr>
              <a:tr h="3290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World 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1,507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950477115"/>
                  </a:ext>
                </a:extLst>
              </a:tr>
              <a:tr h="3290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U.S.A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165.5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200437571"/>
                  </a:ext>
                </a:extLst>
              </a:tr>
              <a:tr h="3290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Germany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105.8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8.7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046780966"/>
                  </a:ext>
                </a:extLst>
              </a:tr>
              <a:tr h="3290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Poland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102.4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843452122"/>
                  </a:ext>
                </a:extLst>
              </a:tr>
              <a:tr h="3290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France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92.5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-5.0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467433149"/>
                  </a:ext>
                </a:extLst>
              </a:tr>
              <a:tr h="3290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China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88.5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84131852"/>
                  </a:ext>
                </a:extLst>
              </a:tr>
              <a:tr h="3290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U.K.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61.1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-40.9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84573635"/>
                  </a:ext>
                </a:extLst>
              </a:tr>
              <a:tr h="3290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Spain</a:t>
                      </a:r>
                      <a:endParaRPr kumimoji="0" lang="it-IT" sz="1600" b="0" u="none" strike="noStrike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5.8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96474666"/>
                  </a:ext>
                </a:extLst>
              </a:tr>
              <a:tr h="3290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Belgium</a:t>
                      </a:r>
                      <a:endParaRPr kumimoji="0" lang="it-IT" sz="1600" b="0" u="none" strike="noStrike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-7.9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612965011"/>
                  </a:ext>
                </a:extLst>
              </a:tr>
              <a:tr h="3290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Russian </a:t>
                      </a:r>
                      <a:r>
                        <a:rPr kumimoji="0" lang="it-IT" sz="1600" b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Federation</a:t>
                      </a:r>
                      <a:endParaRPr kumimoji="0" lang="it-IT" sz="1600" b="0" u="none" strike="noStrike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38.7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987391461"/>
                  </a:ext>
                </a:extLst>
              </a:tr>
              <a:tr h="3290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Austria</a:t>
                      </a:r>
                    </a:p>
                  </a:txBody>
                  <a:tcPr marL="9525" marR="9525" marT="38100" marB="3810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it-IT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855929387"/>
                  </a:ext>
                </a:extLst>
              </a:tr>
            </a:tbl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B5AED767-8CC2-410E-AAC6-FD22840741CC}"/>
              </a:ext>
            </a:extLst>
          </p:cNvPr>
          <p:cNvSpPr txBox="1"/>
          <p:nvPr/>
        </p:nvSpPr>
        <p:spPr>
          <a:xfrm>
            <a:off x="1115616" y="5641503"/>
            <a:ext cx="5256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Xylexpo processing on Istat data.</a:t>
            </a:r>
          </a:p>
        </p:txBody>
      </p:sp>
    </p:spTree>
    <p:extLst>
      <p:ext uri="{BB962C8B-B14F-4D97-AF65-F5344CB8AC3E}">
        <p14:creationId xmlns:p14="http://schemas.microsoft.com/office/powerpoint/2010/main" val="152983100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1172766"/>
            <a:ext cx="7077472" cy="1104106"/>
          </a:xfrm>
        </p:spPr>
        <p:txBody>
          <a:bodyPr>
            <a:normAutofit/>
          </a:bodyPr>
          <a:lstStyle/>
          <a:p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 and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furniture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industry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Italy</a:t>
            </a:r>
            <a:r>
              <a:rPr kumimoji="0" lang="it-IT" sz="2400" kern="1200" dirty="0">
                <a:ln w="6350">
                  <a:noFill/>
                </a:ln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2400" kern="1200" dirty="0">
                <a:ln w="6350">
                  <a:noFill/>
                </a:ln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F1794E15-1DDD-48DF-A855-2CE6ABECE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208823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turnover: </a:t>
            </a:r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 billion euro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*.</a:t>
            </a:r>
          </a:p>
          <a:p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Number of companies</a:t>
            </a:r>
            <a:r>
              <a:rPr lang="en-US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US"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40,000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**.</a:t>
            </a:r>
          </a:p>
          <a:p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Number of employees: </a:t>
            </a:r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360,000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units*.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D7C2CF4E-2191-4A31-B0E2-65D68545B517}"/>
              </a:ext>
            </a:extLst>
          </p:cNvPr>
          <p:cNvSpPr txBox="1"/>
          <p:nvPr/>
        </p:nvSpPr>
        <p:spPr>
          <a:xfrm>
            <a:off x="683568" y="3553271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* Il Sole 24 Ore, Cgil; </a:t>
            </a:r>
          </a:p>
          <a:p>
            <a:r>
              <a:rPr lang="it-IT" sz="1400" dirty="0"/>
              <a:t>               ** </a:t>
            </a:r>
            <a:r>
              <a:rPr lang="it-IT" sz="1400" dirty="0" err="1"/>
              <a:t>Acimall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office </a:t>
            </a:r>
            <a:r>
              <a:rPr lang="it-IT" sz="1400" dirty="0" err="1"/>
              <a:t>estimation</a:t>
            </a:r>
            <a:r>
              <a:rPr lang="it-IT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826289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57412"/>
            <a:ext cx="8546823" cy="639340"/>
          </a:xfrm>
        </p:spPr>
        <p:txBody>
          <a:bodyPr>
            <a:no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Concentration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industry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Italy 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xmlns="" id="{E9624A89-6FA8-483D-A53F-F6DE40D94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321" y="1570796"/>
            <a:ext cx="3893160" cy="4387215"/>
          </a:xfrm>
          <a:prstGeom prst="rect">
            <a:avLst/>
          </a:prstGeom>
          <a:ln>
            <a:solidFill>
              <a:schemeClr val="tx1"/>
            </a:solidFill>
          </a:ln>
          <a:effectLst>
            <a:softEdge rad="0"/>
          </a:effectLst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7E6C1FA3-98B1-4FDD-920C-0EB4635CA8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0904" y="1570796"/>
            <a:ext cx="3893160" cy="4387216"/>
          </a:xfrm>
          <a:prstGeom prst="rect">
            <a:avLst/>
          </a:prstGeom>
          <a:ln>
            <a:solidFill>
              <a:schemeClr val="tx1"/>
            </a:solidFill>
          </a:ln>
          <a:effectLst>
            <a:softEdge rad="0"/>
          </a:effec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B3FE4FC0-95BD-459A-AC94-EB1B5289DA1A}"/>
              </a:ext>
            </a:extLst>
          </p:cNvPr>
          <p:cNvSpPr txBox="1"/>
          <p:nvPr/>
        </p:nvSpPr>
        <p:spPr>
          <a:xfrm>
            <a:off x="683568" y="1115452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Number</a:t>
            </a:r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companies                    Turnover 2016</a:t>
            </a:r>
          </a:p>
        </p:txBody>
      </p:sp>
    </p:spTree>
    <p:extLst>
      <p:ext uri="{BB962C8B-B14F-4D97-AF65-F5344CB8AC3E}">
        <p14:creationId xmlns:p14="http://schemas.microsoft.com/office/powerpoint/2010/main" val="34823011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6702"/>
            <a:ext cx="8229600" cy="1104106"/>
          </a:xfrm>
        </p:spPr>
        <p:txBody>
          <a:bodyPr>
            <a:norm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Italian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European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production </a:t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wooden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furniture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2016 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million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euro</a:t>
            </a:r>
            <a:r>
              <a:rPr lang="it-IT" sz="2400" dirty="0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kumimoji="0" lang="it-IT" sz="2400" kern="1200" dirty="0">
                <a:ln w="6350">
                  <a:noFill/>
                </a:ln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2400" kern="1200" dirty="0">
                <a:ln w="6350">
                  <a:noFill/>
                </a:ln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Segnaposto contenuto 7">
            <a:extLst>
              <a:ext uri="{FF2B5EF4-FFF2-40B4-BE49-F238E27FC236}">
                <a16:creationId xmlns:a16="http://schemas.microsoft.com/office/drawing/2014/main" xmlns="" id="{2B0E491A-01FE-4496-97F9-081166EE54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7312965"/>
              </p:ext>
            </p:extLst>
          </p:nvPr>
        </p:nvGraphicFramePr>
        <p:xfrm>
          <a:off x="457200" y="1412776"/>
          <a:ext cx="8229600" cy="435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992EB724-CB01-4D77-809A-8FDFC4EC6CE3}"/>
              </a:ext>
            </a:extLst>
          </p:cNvPr>
          <p:cNvSpPr txBox="1"/>
          <p:nvPr/>
        </p:nvSpPr>
        <p:spPr>
          <a:xfrm>
            <a:off x="683568" y="5732058"/>
            <a:ext cx="5256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Eurostat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45515773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896" y="404664"/>
            <a:ext cx="7869560" cy="1512168"/>
          </a:xfrm>
        </p:spPr>
        <p:txBody>
          <a:bodyPr>
            <a:norm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Italian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production </a:t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wooden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furniture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offices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dirty="0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it-IT" sz="2400" dirty="0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400" dirty="0" err="1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istorical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series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sz="2400" dirty="0" err="1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million</a:t>
            </a:r>
            <a:r>
              <a:rPr lang="it-IT" sz="2400" dirty="0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euro 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xmlns="" id="{4FF6FBB8-2F04-44DE-B561-0D11779629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9706338"/>
              </p:ext>
            </p:extLst>
          </p:nvPr>
        </p:nvGraphicFramePr>
        <p:xfrm>
          <a:off x="827584" y="1523999"/>
          <a:ext cx="7704856" cy="4075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992EB724-CB01-4D77-809A-8FDFC4EC6CE3}"/>
              </a:ext>
            </a:extLst>
          </p:cNvPr>
          <p:cNvSpPr txBox="1"/>
          <p:nvPr/>
        </p:nvSpPr>
        <p:spPr>
          <a:xfrm>
            <a:off x="683568" y="5732058"/>
            <a:ext cx="5256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Eurostat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689981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987824" y="4047207"/>
            <a:ext cx="5724052" cy="132600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3600" b="1" dirty="0"/>
              <a:t>Lorenzo Caprio</a:t>
            </a:r>
            <a:r>
              <a:rPr lang="it-IT" sz="2800" dirty="0"/>
              <a:t/>
            </a:r>
            <a:br>
              <a:rPr lang="it-IT" sz="2800" dirty="0"/>
            </a:br>
            <a:r>
              <a:rPr lang="it-IT" sz="2400" i="1" dirty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Fiera Milano </a:t>
            </a:r>
            <a:r>
              <a:rPr lang="it-IT" sz="2400" i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President</a:t>
            </a:r>
            <a:endParaRPr lang="it-IT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 descr="INTESTAZIONE XIPC Giureconsult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268760"/>
            <a:ext cx="584705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9856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896" y="404664"/>
            <a:ext cx="8661648" cy="1392138"/>
          </a:xfrm>
        </p:spPr>
        <p:txBody>
          <a:bodyPr>
            <a:no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Italian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production </a:t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kitchen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furniture</a:t>
            </a:r>
            <a:r>
              <a:rPr lang="it-IT" sz="2400" b="1" dirty="0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it-IT" sz="2400" b="1" dirty="0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400" dirty="0" err="1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istorical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series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million</a:t>
            </a: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euro</a:t>
            </a:r>
            <a:r>
              <a:rPr kumimoji="0" lang="it-IT" sz="2400" kern="1200" dirty="0">
                <a:ln w="6350">
                  <a:noFill/>
                </a:ln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2400" kern="1200" dirty="0">
                <a:ln w="6350">
                  <a:noFill/>
                </a:ln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Segnaposto contenuto 7">
            <a:extLst>
              <a:ext uri="{FF2B5EF4-FFF2-40B4-BE49-F238E27FC236}">
                <a16:creationId xmlns:a16="http://schemas.microsoft.com/office/drawing/2014/main" xmlns="" id="{995A162C-AC4D-4F4E-91BB-D09D7E4CA9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7196046"/>
              </p:ext>
            </p:extLst>
          </p:nvPr>
        </p:nvGraphicFramePr>
        <p:xfrm>
          <a:off x="827584" y="1524000"/>
          <a:ext cx="7488832" cy="3921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992EB724-CB01-4D77-809A-8FDFC4EC6CE3}"/>
              </a:ext>
            </a:extLst>
          </p:cNvPr>
          <p:cNvSpPr txBox="1"/>
          <p:nvPr/>
        </p:nvSpPr>
        <p:spPr>
          <a:xfrm>
            <a:off x="683568" y="5732058"/>
            <a:ext cx="5256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Eurostat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07038072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52686"/>
            <a:ext cx="6120680" cy="1104106"/>
          </a:xfrm>
        </p:spPr>
        <p:txBody>
          <a:bodyPr>
            <a:no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Italian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production </a:t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wooden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bedroom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furniture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400" dirty="0" err="1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Historical</a:t>
            </a:r>
            <a:r>
              <a:rPr lang="it-IT" sz="2400" dirty="0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dirty="0" err="1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series</a:t>
            </a:r>
            <a:r>
              <a:rPr lang="it-IT" sz="2400" dirty="0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sz="2400" dirty="0" err="1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million</a:t>
            </a:r>
            <a:r>
              <a:rPr lang="it-IT" sz="2400" dirty="0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euro</a:t>
            </a:r>
            <a:r>
              <a:rPr kumimoji="0" lang="it-IT" sz="2400" kern="1200" dirty="0">
                <a:ln w="6350">
                  <a:noFill/>
                </a:ln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2400" kern="1200" dirty="0">
                <a:ln w="6350">
                  <a:noFill/>
                </a:ln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xmlns="" id="{0BEB1931-922D-4CCE-97FF-8E7E21A497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232484"/>
              </p:ext>
            </p:extLst>
          </p:nvPr>
        </p:nvGraphicFramePr>
        <p:xfrm>
          <a:off x="827584" y="1524000"/>
          <a:ext cx="7488832" cy="3993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992EB724-CB01-4D77-809A-8FDFC4EC6CE3}"/>
              </a:ext>
            </a:extLst>
          </p:cNvPr>
          <p:cNvSpPr txBox="1"/>
          <p:nvPr/>
        </p:nvSpPr>
        <p:spPr>
          <a:xfrm>
            <a:off x="683568" y="5732058"/>
            <a:ext cx="5256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Eurostat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50988139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52686"/>
            <a:ext cx="8208912" cy="1104106"/>
          </a:xfrm>
        </p:spPr>
        <p:txBody>
          <a:bodyPr>
            <a:no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Italian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production of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wooden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furniture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dining</a:t>
            </a: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-living room</a:t>
            </a:r>
            <a:b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400" dirty="0" err="1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Historical</a:t>
            </a:r>
            <a:r>
              <a:rPr lang="it-IT" sz="2400" dirty="0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dirty="0" err="1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series</a:t>
            </a:r>
            <a:r>
              <a:rPr lang="it-IT" sz="2400" dirty="0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sz="2400" dirty="0" err="1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million</a:t>
            </a:r>
            <a:r>
              <a:rPr lang="it-IT" sz="2400" dirty="0">
                <a:ln w="6350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euro</a:t>
            </a:r>
            <a:r>
              <a:rPr kumimoji="0" lang="it-IT" sz="2400" kern="1200" dirty="0">
                <a:ln w="6350">
                  <a:noFill/>
                </a:ln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2400" kern="1200" dirty="0">
                <a:ln w="6350">
                  <a:noFill/>
                </a:ln>
                <a:solidFill>
                  <a:schemeClr val="tx2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Segnaposto contenuto 7">
            <a:extLst>
              <a:ext uri="{FF2B5EF4-FFF2-40B4-BE49-F238E27FC236}">
                <a16:creationId xmlns:a16="http://schemas.microsoft.com/office/drawing/2014/main" xmlns="" id="{8A37555A-7130-459B-8F2C-5FBF1A4E3C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0840351"/>
              </p:ext>
            </p:extLst>
          </p:nvPr>
        </p:nvGraphicFramePr>
        <p:xfrm>
          <a:off x="827584" y="1524000"/>
          <a:ext cx="7560840" cy="4075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992EB724-CB01-4D77-809A-8FDFC4EC6CE3}"/>
              </a:ext>
            </a:extLst>
          </p:cNvPr>
          <p:cNvSpPr txBox="1"/>
          <p:nvPr/>
        </p:nvSpPr>
        <p:spPr>
          <a:xfrm>
            <a:off x="683568" y="5732058"/>
            <a:ext cx="5256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Eurostat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91009629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992888" cy="1104106"/>
          </a:xfrm>
        </p:spPr>
        <p:txBody>
          <a:bodyPr>
            <a:normAutofit/>
          </a:bodyPr>
          <a:lstStyle/>
          <a:p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Furniture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industry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400" b="1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worldwide</a:t>
            </a:r>
            <a: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2400" b="1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4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Top 10 export </a:t>
            </a:r>
            <a:r>
              <a:rPr kumimoji="0" lang="it-IT" sz="24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Countries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8B3A647E-63B5-4665-8FFF-EA75CBA17CAC}"/>
              </a:ext>
            </a:extLst>
          </p:cNvPr>
          <p:cNvSpPr txBox="1"/>
          <p:nvPr/>
        </p:nvSpPr>
        <p:spPr>
          <a:xfrm>
            <a:off x="823285" y="5699397"/>
            <a:ext cx="6048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Source: </a:t>
            </a:r>
            <a:r>
              <a:rPr lang="it-IT" sz="1400" dirty="0" err="1"/>
              <a:t>Intracen</a:t>
            </a:r>
            <a:endParaRPr lang="it-IT" sz="1400" dirty="0"/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xmlns="" id="{4AC4EE77-E234-4A9A-8BB9-D4D0E8473D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506129"/>
              </p:ext>
            </p:extLst>
          </p:nvPr>
        </p:nvGraphicFramePr>
        <p:xfrm>
          <a:off x="823284" y="1628800"/>
          <a:ext cx="7133092" cy="35952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06772">
                  <a:extLst>
                    <a:ext uri="{9D8B030D-6E8A-4147-A177-3AD203B41FA5}">
                      <a16:colId xmlns:a16="http://schemas.microsoft.com/office/drawing/2014/main" xmlns="" val="1069336491"/>
                    </a:ext>
                  </a:extLst>
                </a:gridCol>
                <a:gridCol w="2826320">
                  <a:extLst>
                    <a:ext uri="{9D8B030D-6E8A-4147-A177-3AD203B41FA5}">
                      <a16:colId xmlns:a16="http://schemas.microsoft.com/office/drawing/2014/main" xmlns="" val="401525827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u="none" strike="noStrike" dirty="0">
                          <a:effectLst/>
                        </a:rPr>
                        <a:t>Country</a:t>
                      </a:r>
                      <a:endParaRPr lang="it-IT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u="none" strike="noStrike" dirty="0">
                          <a:effectLst/>
                        </a:rPr>
                        <a:t>Value (</a:t>
                      </a:r>
                      <a:r>
                        <a:rPr lang="it-IT" sz="2000" b="1" u="none" strike="noStrike" dirty="0" err="1">
                          <a:effectLst/>
                        </a:rPr>
                        <a:t>million</a:t>
                      </a:r>
                      <a:r>
                        <a:rPr lang="it-IT" sz="2000" b="1" u="none" strike="noStrike" dirty="0">
                          <a:effectLst/>
                        </a:rPr>
                        <a:t> euro)</a:t>
                      </a:r>
                      <a:endParaRPr lang="it-IT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1527998870"/>
                  </a:ext>
                </a:extLst>
              </a:tr>
              <a:tr h="417407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World </a:t>
                      </a:r>
                      <a:endParaRPr lang="it-IT" sz="20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62,545</a:t>
                      </a:r>
                      <a:endParaRPr lang="it-IT" sz="20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1686948899"/>
                  </a:ext>
                </a:extLst>
              </a:tr>
              <a:tr h="505948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China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38100" marB="3810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21,333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4254677395"/>
                  </a:ext>
                </a:extLst>
              </a:tr>
              <a:tr h="505948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Vietnam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38100" marB="3810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  5,424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3617626470"/>
                  </a:ext>
                </a:extLst>
              </a:tr>
              <a:tr h="505948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u="none" strike="noStrike" dirty="0">
                          <a:effectLst/>
                        </a:rPr>
                        <a:t>Italy 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38100" marB="3810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u="none" strike="noStrike" dirty="0">
                          <a:effectLst/>
                        </a:rPr>
                        <a:t>  5,005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677252565"/>
                  </a:ext>
                </a:extLst>
              </a:tr>
              <a:tr h="505948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Poland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38100" marB="3810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  4,446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2373392736"/>
                  </a:ext>
                </a:extLst>
              </a:tr>
              <a:tr h="505948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Germany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38100" marB="3810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  4,287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15168547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050620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457200" y="4509120"/>
            <a:ext cx="2674640" cy="100811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5005993"/>
            <a:ext cx="3312368" cy="1214517"/>
          </a:xfrm>
        </p:spPr>
        <p:txBody>
          <a:bodyPr>
            <a:normAutofit fontScale="90000"/>
          </a:bodyPr>
          <a:lstStyle/>
          <a:p>
            <a:r>
              <a:rPr kumimoji="0" lang="it-IT" sz="27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</a:t>
            </a:r>
            <a:r>
              <a:rPr kumimoji="0" lang="it-IT" sz="27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7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</a:t>
            </a:r>
            <a:r>
              <a:rPr kumimoji="0" lang="it-IT" sz="27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kumimoji="0" lang="it-IT" sz="27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7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</a:t>
            </a:r>
            <a:r>
              <a:rPr kumimoji="0" lang="it-IT" sz="27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your</a:t>
            </a:r>
            <a:r>
              <a:rPr kumimoji="0" lang="it-IT" sz="27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it-IT" sz="2700" kern="1200" dirty="0" err="1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attention</a:t>
            </a:r>
            <a:r>
              <a:rPr kumimoji="0" lang="it-IT" sz="27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</a:t>
            </a:r>
            <a:br>
              <a:rPr kumimoji="0" lang="it-IT" sz="27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27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27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38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38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38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38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it-IT" sz="38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kumimoji="0" lang="it-IT" sz="3800" kern="1200" dirty="0">
                <a:ln w="6350">
                  <a:noFill/>
                </a:ln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it-IT" sz="3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A32F7F35-9BDB-4922-BAF2-B5D5852CD3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59810"/>
            <a:ext cx="4320480" cy="5657859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7D4CC100-319F-4648-9017-93B20EFE669A}"/>
              </a:ext>
            </a:extLst>
          </p:cNvPr>
          <p:cNvSpPr txBox="1"/>
          <p:nvPr/>
        </p:nvSpPr>
        <p:spPr>
          <a:xfrm>
            <a:off x="5148064" y="2156312"/>
            <a:ext cx="352839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Xylexpo</a:t>
            </a:r>
          </a:p>
          <a:p>
            <a:r>
              <a:rPr lang="it-IT" sz="3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Tecnological</a:t>
            </a:r>
            <a:r>
              <a:rPr lang="it-IT" sz="3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r>
              <a:rPr lang="it-IT" sz="3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Excellence</a:t>
            </a:r>
            <a:endParaRPr lang="it-IT" sz="3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13672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 XYLEXPO 201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471" y="2492896"/>
            <a:ext cx="6204985" cy="263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572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987824" y="4047207"/>
            <a:ext cx="5724052" cy="132600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3600" b="1" dirty="0" smtClean="0"/>
              <a:t>Luigi De Vito</a:t>
            </a:r>
            <a:r>
              <a:rPr lang="it-IT" sz="2800" dirty="0"/>
              <a:t/>
            </a:r>
            <a:br>
              <a:rPr lang="it-IT" sz="2800" dirty="0"/>
            </a:br>
            <a:r>
              <a:rPr lang="it-IT" sz="2400" i="1" dirty="0" err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Eumabois</a:t>
            </a:r>
            <a:r>
              <a:rPr lang="it-IT" sz="2400" i="1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400" i="1" smtClean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Vice </a:t>
            </a:r>
            <a:r>
              <a:rPr lang="it-IT" sz="2400" i="1" dirty="0" err="1" smtClean="0">
                <a:ln w="6350"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President</a:t>
            </a:r>
            <a:endParaRPr lang="it-IT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 descr="INTESTAZIONE XIPC Giureconsult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268760"/>
            <a:ext cx="584705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082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987824" y="4047207"/>
            <a:ext cx="5724052" cy="132600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3600" b="1" dirty="0">
                <a:latin typeface="Arial"/>
                <a:cs typeface="Arial"/>
              </a:rPr>
              <a:t>Lorenzo </a:t>
            </a:r>
            <a:r>
              <a:rPr lang="it-IT" sz="3600" b="1" dirty="0" err="1">
                <a:latin typeface="Arial"/>
                <a:cs typeface="Arial"/>
              </a:rPr>
              <a:t>Primultini</a:t>
            </a:r>
            <a:r>
              <a:rPr lang="it-IT" sz="2800" dirty="0">
                <a:latin typeface="Arial"/>
                <a:cs typeface="Arial"/>
              </a:rPr>
              <a:t/>
            </a:r>
            <a:br>
              <a:rPr lang="it-IT" sz="2800" dirty="0">
                <a:latin typeface="Arial"/>
                <a:cs typeface="Arial"/>
              </a:rPr>
            </a:br>
            <a:r>
              <a:rPr lang="it-IT" sz="2400" i="1" dirty="0" err="1">
                <a:latin typeface="Arial"/>
                <a:cs typeface="Arial"/>
              </a:rPr>
              <a:t>Acimall</a:t>
            </a:r>
            <a:r>
              <a:rPr lang="it-IT" sz="2400" i="1" dirty="0">
                <a:latin typeface="Arial"/>
                <a:cs typeface="Arial"/>
              </a:rPr>
              <a:t> </a:t>
            </a:r>
            <a:r>
              <a:rPr lang="it-IT" sz="2400" i="1" dirty="0" err="1">
                <a:latin typeface="Arial"/>
                <a:cs typeface="Arial"/>
              </a:rPr>
              <a:t>President</a:t>
            </a:r>
            <a:endParaRPr lang="it-IT" sz="2400" i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3" name="Picture 2" descr="INTESTAZIONE XIPC Giureconsult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268760"/>
            <a:ext cx="584705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679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55576" y="1908443"/>
            <a:ext cx="8062912" cy="173658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4000" b="1" dirty="0">
                <a:ln w="6350">
                  <a:noFill/>
                </a:ln>
                <a:latin typeface="Arial"/>
                <a:cs typeface="Arial"/>
              </a:rPr>
              <a:t>Welcome!</a:t>
            </a:r>
            <a:br>
              <a:rPr lang="it-IT" sz="4000" b="1" dirty="0">
                <a:ln w="6350">
                  <a:noFill/>
                </a:ln>
                <a:latin typeface="Arial"/>
                <a:cs typeface="Arial"/>
              </a:rPr>
            </a:br>
            <a:endParaRPr lang="it-IT" sz="4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3183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12ACBB6-EBBD-4868-B87A-97A2EB1645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944</Words>
  <Application>Microsoft Macintosh PowerPoint</Application>
  <PresentationFormat>Presentazione su schermo (4:3)</PresentationFormat>
  <Paragraphs>401</Paragraphs>
  <Slides>65</Slides>
  <Notes>64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65</vt:i4>
      </vt:variant>
    </vt:vector>
  </HeadingPairs>
  <TitlesOfParts>
    <vt:vector size="66" baseType="lpstr">
      <vt:lpstr>Tema di Office</vt:lpstr>
      <vt:lpstr>Presentazione di PowerPoint</vt:lpstr>
      <vt:lpstr>Milano, January 23rd, 2018</vt:lpstr>
      <vt:lpstr>Welcome! </vt:lpstr>
      <vt:lpstr>Dario Corbetta Acimall Director</vt:lpstr>
      <vt:lpstr>Marinella Loddo Ice-Italian Trade &amp; Investment Agency</vt:lpstr>
      <vt:lpstr>Lorenzo Caprio Fiera Milano President</vt:lpstr>
      <vt:lpstr>Luigi De Vito Eumabois Vice President</vt:lpstr>
      <vt:lpstr>Lorenzo Primultini Acimall President</vt:lpstr>
      <vt:lpstr>Welcome! </vt:lpstr>
      <vt:lpstr>Thanks to the speakers</vt:lpstr>
      <vt:lpstr>XIE-Xylexpo Information Event  Biesse Group   Leitz Costa Levigatrici  Leuco Finiture    Metal World Giardina Group   Scm Group Greda    Salvador Homag Group   Weinig Group </vt:lpstr>
      <vt:lpstr>Xylexpo is  the biennial world exhibition for woodworking technology and components for the furniture industry. </vt:lpstr>
      <vt:lpstr>Xylexpo is  the only woodworking machinery show in Italy! </vt:lpstr>
      <vt:lpstr>Xylexpo is  Unlike other international fairs Xylexpo is entirely organized by an industrial association: Acimall,  the italian woodworking machinery association.</vt:lpstr>
      <vt:lpstr>Xylexpo is  Acimall is a non-profit association  and Xylexpo is one of the promotional tools  for the development of the industry.</vt:lpstr>
      <vt:lpstr>Xylexpo is  Our goal is not increasing the profit,  but building a self-sustaining platform  where demand and offer can meet.  The show is a means, not the end!</vt:lpstr>
      <vt:lpstr>Xylexpo has  50 years history; the first edition was organized in 1968.</vt:lpstr>
      <vt:lpstr>Xylexpo 2016  441 exhibitors; 29,189 net square meters; 17,145 unique visitors (41,000 entrances),             14.2 per cent more than in 2014; 29.1 per cent international visitors.</vt:lpstr>
      <vt:lpstr>Xylexpo 2018: the halls</vt:lpstr>
      <vt:lpstr>Hall 1 - 3</vt:lpstr>
      <vt:lpstr>Hall 2 - 4</vt:lpstr>
      <vt:lpstr>The “big players”</vt:lpstr>
      <vt:lpstr>XIA-Xylexpo Innovation Award  Third edition. For the first time four sections: Tools is the “new entry”. </vt:lpstr>
      <vt:lpstr>Xylexpo Arena  A tradition, from 2010…  </vt:lpstr>
      <vt:lpstr>Xylexpo Evening  May 9th, 2018.</vt:lpstr>
      <vt:lpstr>Thanks for your attention and see you at Xylexpo 2018!    </vt:lpstr>
      <vt:lpstr>Dario Corbetta Acimall Director</vt:lpstr>
      <vt:lpstr>Trend of the visitors (unique visitors) </vt:lpstr>
      <vt:lpstr>Origin of international visitors</vt:lpstr>
      <vt:lpstr>Nature of business of the visitors</vt:lpstr>
      <vt:lpstr>Visitors promotion: targets</vt:lpstr>
      <vt:lpstr>International visitors promotion  Promotion network</vt:lpstr>
      <vt:lpstr>International visitors promotion Incoming program map</vt:lpstr>
      <vt:lpstr>Why Xylexpo 2018</vt:lpstr>
      <vt:lpstr>Not only… </vt:lpstr>
      <vt:lpstr>Not only… </vt:lpstr>
      <vt:lpstr>Not only… </vt:lpstr>
      <vt:lpstr>Macroeconomic context</vt:lpstr>
      <vt:lpstr>World GDP growth rate (%)  Historical series</vt:lpstr>
      <vt:lpstr>EU GDP growth rate (%)  Historical series</vt:lpstr>
      <vt:lpstr>Italian GDP growth rate (%) Historical series</vt:lpstr>
      <vt:lpstr>Features of the Italian exportation</vt:lpstr>
      <vt:lpstr>Industry 4.0: the Italian way Government guidelines</vt:lpstr>
      <vt:lpstr>Industry 4.0: the Italian way Example of tangible benefits for enterprises</vt:lpstr>
      <vt:lpstr>Woodworking industry trends</vt:lpstr>
      <vt:lpstr>The process of woodworking industry</vt:lpstr>
      <vt:lpstr>The process of woodworking industry</vt:lpstr>
      <vt:lpstr>Woodworking machinery world export Historical series, million euro</vt:lpstr>
      <vt:lpstr>European production of woodworking machinery and tools Historical series, million euro</vt:lpstr>
      <vt:lpstr>Woodworking machinery and tools in Europe: turnover share 2016</vt:lpstr>
      <vt:lpstr>Italian woodworking machinery and tools Preliminary figures 2017</vt:lpstr>
      <vt:lpstr>Italian woodworking machinery  and tools production Historical series, million euro</vt:lpstr>
      <vt:lpstr>Italian woodworking machinery  and tools market Historical series, million euro</vt:lpstr>
      <vt:lpstr>Italian Import of woodworking machinery Estimation figures 2017</vt:lpstr>
      <vt:lpstr>Italian Export of woodworking machinery Estimation figures 2017</vt:lpstr>
      <vt:lpstr>Wood and furniture industry in Italy </vt:lpstr>
      <vt:lpstr>Concentration of the wood industry in Italy  </vt:lpstr>
      <vt:lpstr>Italian and European production  of wooden furniture in 2016 (million euro) </vt:lpstr>
      <vt:lpstr>Italian production  of wooden furniture for offices  Historical series, million euro  </vt:lpstr>
      <vt:lpstr>Italian production  of kitchen furniture  Historical series, million euro </vt:lpstr>
      <vt:lpstr>Italian production  of wooden bedroom furniture  Historical series, million euro </vt:lpstr>
      <vt:lpstr>Italian production of wooden furniture  for dining-living room Historical series, million euro </vt:lpstr>
      <vt:lpstr>Furniture industry worldwide Top 10 export Countries</vt:lpstr>
      <vt:lpstr>Thank you  for your attention!     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2017-07-03T08:36:51Z</dcterms:created>
  <dcterms:modified xsi:type="dcterms:W3CDTF">2018-01-22T12:53:21Z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TC102202139990</vt:lpwstr>
  </property>
</Properties>
</file>